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B630F-5C87-4EEF-8F4D-88F63495A972}"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159B0-E7F9-4F28-A752-DABBA7893E3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D65450-A07D-45C1-BCA7-F8500AD343A5}"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D0ED030-B2A0-4FAE-B1AC-DED74FEA74DF}" type="slidenum">
              <a:rPr lang="en-US" smtClean="0"/>
              <a:pPr>
                <a:defRPr/>
              </a:pPr>
              <a:t>81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Use this to go thru the remainder of Meiosis I and all of Meiosis II</a:t>
            </a:r>
          </a:p>
        </p:txBody>
      </p:sp>
      <p:sp>
        <p:nvSpPr>
          <p:cNvPr id="4" name="Slide Number Placeholder 3"/>
          <p:cNvSpPr>
            <a:spLocks noGrp="1"/>
          </p:cNvSpPr>
          <p:nvPr>
            <p:ph type="sldNum" sz="quarter" idx="5"/>
          </p:nvPr>
        </p:nvSpPr>
        <p:spPr/>
        <p:txBody>
          <a:bodyPr/>
          <a:lstStyle/>
          <a:p>
            <a:pPr>
              <a:defRPr/>
            </a:pPr>
            <a:fld id="{73318D88-DFBD-434D-B16B-DC6CD81FC657}" type="slidenum">
              <a:rPr lang="en-US" smtClean="0"/>
              <a:pPr>
                <a:defRPr/>
              </a:pPr>
              <a:t>85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Answers are methionine (start), arginine, leucine, stop</a:t>
            </a:r>
          </a:p>
        </p:txBody>
      </p:sp>
      <p:sp>
        <p:nvSpPr>
          <p:cNvPr id="4" name="Slide Number Placeholder 3"/>
          <p:cNvSpPr>
            <a:spLocks noGrp="1"/>
          </p:cNvSpPr>
          <p:nvPr>
            <p:ph type="sldNum" sz="quarter" idx="5"/>
          </p:nvPr>
        </p:nvSpPr>
        <p:spPr/>
        <p:txBody>
          <a:bodyPr/>
          <a:lstStyle/>
          <a:p>
            <a:pPr>
              <a:defRPr/>
            </a:pPr>
            <a:fld id="{9C219C42-5B70-4F97-8B28-CB4F644BFDE7}" type="slidenum">
              <a:rPr lang="en-US" smtClean="0"/>
              <a:pPr>
                <a:defRPr/>
              </a:pPr>
              <a:t>134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F4CD99B-6753-4B35-B4CF-2221B56B85BA}" type="datetimeFigureOut">
              <a:rPr lang="en-US" smtClean="0"/>
              <a:t>4/27/2016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E7DA02-10B3-4083-82B8-F915C21363D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4CD99B-6753-4B35-B4CF-2221B56B85B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4CD99B-6753-4B35-B4CF-2221B56B85B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4CD99B-6753-4B35-B4CF-2221B56B85B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4CD99B-6753-4B35-B4CF-2221B56B85BA}"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E7DA02-10B3-4083-82B8-F915C21363D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4CD99B-6753-4B35-B4CF-2221B56B85B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4CD99B-6753-4B35-B4CF-2221B56B85BA}"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4CD99B-6753-4B35-B4CF-2221B56B85BA}"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CD99B-6753-4B35-B4CF-2221B56B85BA}"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4CD99B-6753-4B35-B4CF-2221B56B85B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4CD99B-6753-4B35-B4CF-2221B56B85BA}"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7DA02-10B3-4083-82B8-F915C21363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F4CD99B-6753-4B35-B4CF-2221B56B85BA}" type="datetimeFigureOut">
              <a:rPr lang="en-US" smtClean="0"/>
              <a:t>4/27/2016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E7DA02-10B3-4083-82B8-F915C21363D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4.gif"/><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gi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gif"/><Relationship Id="rId1" Type="http://schemas.openxmlformats.org/officeDocument/2006/relationships/slideLayout" Target="../slideLayouts/slideLayout2.xml"/><Relationship Id="rId4" Type="http://schemas.openxmlformats.org/officeDocument/2006/relationships/image" Target="../media/image91.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a:defRPr/>
            </a:pPr>
            <a:r>
              <a:rPr lang="en-US" dirty="0" smtClean="0"/>
              <a:t>BIOLOGY KEYSTONE REVIEW </a:t>
            </a:r>
            <a:endParaRPr lang="en-US" dirty="0"/>
          </a:p>
        </p:txBody>
      </p:sp>
      <p:sp>
        <p:nvSpPr>
          <p:cNvPr id="10243" name="Content Placeholder 2"/>
          <p:cNvSpPr>
            <a:spLocks noGrp="1"/>
          </p:cNvSpPr>
          <p:nvPr>
            <p:ph idx="1"/>
          </p:nvPr>
        </p:nvSpPr>
        <p:spPr/>
        <p:txBody>
          <a:bodyPr/>
          <a:lstStyle/>
          <a:p>
            <a:r>
              <a:rPr lang="en-US" dirty="0" smtClean="0"/>
              <a:t>Use this </a:t>
            </a:r>
            <a:r>
              <a:rPr lang="en-US" dirty="0" err="1" smtClean="0"/>
              <a:t>powerpoint</a:t>
            </a:r>
            <a:r>
              <a:rPr lang="en-US" dirty="0" smtClean="0"/>
              <a:t> presentation to complete your viewing guide handout per topic.  </a:t>
            </a:r>
          </a:p>
          <a:p>
            <a:r>
              <a:rPr lang="en-US" dirty="0" smtClean="0"/>
              <a:t>At the end of each topic, take time to answer the Keystone Biology practice questions on your handout and discuss. </a:t>
            </a:r>
          </a:p>
          <a:p>
            <a:r>
              <a:rPr lang="en-US" dirty="0" smtClean="0"/>
              <a:t>Good Luck!</a:t>
            </a:r>
          </a:p>
        </p:txBody>
      </p:sp>
      <p:sp>
        <p:nvSpPr>
          <p:cNvPr id="260098" name="AutoShape 2" descr="Image result for the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0100" name="AutoShape 4" descr="Image result for the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0102" name="AutoShape 6" descr="Image result for the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0104" name="AutoShape 8" descr="Image result for the ear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2" name="Picture 2" descr="chemistry humor. We are learning about acids and bases in chemistry now lol: "/>
          <p:cNvPicPr>
            <a:picLocks noChangeAspect="1" noChangeArrowheads="1"/>
          </p:cNvPicPr>
          <p:nvPr/>
        </p:nvPicPr>
        <p:blipFill>
          <a:blip r:embed="rId2" cstate="print"/>
          <a:srcRect/>
          <a:stretch>
            <a:fillRect/>
          </a:stretch>
        </p:blipFill>
        <p:spPr bwMode="auto">
          <a:xfrm>
            <a:off x="1447800" y="304800"/>
            <a:ext cx="6134100" cy="613410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457200" y="533400"/>
            <a:ext cx="7924800" cy="4154488"/>
          </a:xfrm>
          <a:prstGeom prst="rect">
            <a:avLst/>
          </a:prstGeom>
          <a:noFill/>
          <a:ln w="9525">
            <a:noFill/>
            <a:miter lim="800000"/>
            <a:headEnd/>
            <a:tailEnd/>
          </a:ln>
        </p:spPr>
        <p:txBody>
          <a:bodyPr>
            <a:spAutoFit/>
          </a:bodyPr>
          <a:lstStyle/>
          <a:p>
            <a:r>
              <a:rPr lang="en-US" sz="3200" b="1" dirty="0"/>
              <a:t>Photosynthesis</a:t>
            </a:r>
          </a:p>
          <a:p>
            <a:r>
              <a:rPr lang="en-US" sz="3200" b="1" dirty="0"/>
              <a:t>Photo</a:t>
            </a:r>
            <a:r>
              <a:rPr lang="en-US" sz="3200" dirty="0"/>
              <a:t>=light		</a:t>
            </a:r>
            <a:r>
              <a:rPr lang="en-US" sz="3200" b="1" dirty="0"/>
              <a:t>synthesis</a:t>
            </a:r>
            <a:r>
              <a:rPr lang="en-US" sz="3200" dirty="0"/>
              <a:t>=production</a:t>
            </a:r>
          </a:p>
          <a:p>
            <a:endParaRPr lang="en-US" sz="3200" dirty="0"/>
          </a:p>
          <a:p>
            <a:r>
              <a:rPr lang="en-US" sz="3200" dirty="0"/>
              <a:t>Process in which the sun’s energy is converted into stored energy in the form of carbohydrates</a:t>
            </a:r>
          </a:p>
          <a:p>
            <a:endParaRPr lang="en-US" dirty="0"/>
          </a:p>
          <a:p>
            <a:endParaRPr lang="en-US" dirty="0"/>
          </a:p>
          <a:p>
            <a:endParaRPr lang="en-US" dirty="0"/>
          </a:p>
          <a:p>
            <a:endParaRPr lang="en-US" dirty="0"/>
          </a:p>
        </p:txBody>
      </p:sp>
      <p:pic>
        <p:nvPicPr>
          <p:cNvPr id="3" name="Picture 2" descr="photo1.png"/>
          <p:cNvPicPr>
            <a:picLocks noChangeAspect="1"/>
          </p:cNvPicPr>
          <p:nvPr/>
        </p:nvPicPr>
        <p:blipFill>
          <a:blip r:embed="rId2" cstate="print"/>
          <a:stretch>
            <a:fillRect/>
          </a:stretch>
        </p:blipFill>
        <p:spPr>
          <a:xfrm>
            <a:off x="609600" y="4114800"/>
            <a:ext cx="7696200" cy="2356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I thought I was pretty cool until I realized that plants can eat the sun and poop out air. #funny #comedy #humor: "/>
          <p:cNvPicPr>
            <a:picLocks noChangeAspect="1" noChangeArrowheads="1"/>
          </p:cNvPicPr>
          <p:nvPr/>
        </p:nvPicPr>
        <p:blipFill>
          <a:blip r:embed="rId2" cstate="print"/>
          <a:srcRect/>
          <a:stretch>
            <a:fillRect/>
          </a:stretch>
        </p:blipFill>
        <p:spPr bwMode="auto">
          <a:xfrm>
            <a:off x="1828800" y="762000"/>
            <a:ext cx="5257800" cy="5257801"/>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2" descr="https://d2jmvrsizmvf4x.cloudfront.net/ybnMf8CzS163wgpIzy85_absorption-spectrum-of-chlorophyll.gif"/>
          <p:cNvPicPr>
            <a:picLocks noChangeAspect="1" noChangeArrowheads="1"/>
          </p:cNvPicPr>
          <p:nvPr/>
        </p:nvPicPr>
        <p:blipFill>
          <a:blip r:embed="rId2" cstate="print"/>
          <a:srcRect/>
          <a:stretch>
            <a:fillRect/>
          </a:stretch>
        </p:blipFill>
        <p:spPr bwMode="auto">
          <a:xfrm>
            <a:off x="533400" y="1100791"/>
            <a:ext cx="7848600" cy="5757209"/>
          </a:xfrm>
          <a:prstGeom prst="rect">
            <a:avLst/>
          </a:prstGeom>
          <a:noFill/>
        </p:spPr>
      </p:pic>
      <p:sp>
        <p:nvSpPr>
          <p:cNvPr id="3" name="Title 2"/>
          <p:cNvSpPr>
            <a:spLocks noGrp="1"/>
          </p:cNvSpPr>
          <p:nvPr>
            <p:ph type="title"/>
          </p:nvPr>
        </p:nvSpPr>
        <p:spPr>
          <a:xfrm>
            <a:off x="457200" y="0"/>
            <a:ext cx="8229600" cy="1066800"/>
          </a:xfrm>
        </p:spPr>
        <p:txBody>
          <a:bodyPr>
            <a:normAutofit/>
          </a:bodyPr>
          <a:lstStyle/>
          <a:p>
            <a:r>
              <a:rPr lang="en-US" sz="3200" dirty="0" err="1" smtClean="0"/>
              <a:t>Caretenoids</a:t>
            </a:r>
            <a:r>
              <a:rPr lang="en-US" sz="3200" dirty="0" smtClean="0"/>
              <a:t> reflect fall colors</a:t>
            </a:r>
            <a:br>
              <a:rPr lang="en-US" sz="3200" dirty="0" smtClean="0"/>
            </a:br>
            <a:r>
              <a:rPr lang="en-US" sz="3200" dirty="0" smtClean="0"/>
              <a:t> </a:t>
            </a:r>
            <a:r>
              <a:rPr lang="en-US" sz="3200" dirty="0" err="1" smtClean="0"/>
              <a:t>Chloropylls</a:t>
            </a:r>
            <a:r>
              <a:rPr lang="en-US" sz="3200" dirty="0" smtClean="0"/>
              <a:t>-reflect green    </a:t>
            </a:r>
            <a:endParaRPr lang="en-US" sz="32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Photosynthesis</a:t>
            </a:r>
            <a:endParaRPr lang="en-US" dirty="0"/>
          </a:p>
        </p:txBody>
      </p:sp>
      <p:sp>
        <p:nvSpPr>
          <p:cNvPr id="3" name="Text Placeholder 2"/>
          <p:cNvSpPr>
            <a:spLocks noGrp="1"/>
          </p:cNvSpPr>
          <p:nvPr>
            <p:ph type="body" idx="1"/>
          </p:nvPr>
        </p:nvSpPr>
        <p:spPr/>
        <p:txBody>
          <a:bodyPr/>
          <a:lstStyle/>
          <a:p>
            <a:pPr>
              <a:defRPr/>
            </a:pPr>
            <a:r>
              <a:rPr lang="en-US" sz="3200" dirty="0" smtClean="0"/>
              <a:t>Light dependent</a:t>
            </a:r>
            <a:r>
              <a:rPr lang="en-US" dirty="0" smtClean="0"/>
              <a:t>	</a:t>
            </a:r>
            <a:endParaRPr lang="en-US" dirty="0"/>
          </a:p>
        </p:txBody>
      </p:sp>
      <p:sp>
        <p:nvSpPr>
          <p:cNvPr id="5" name="Text Placeholder 4"/>
          <p:cNvSpPr>
            <a:spLocks noGrp="1"/>
          </p:cNvSpPr>
          <p:nvPr>
            <p:ph type="body" sz="half" idx="3"/>
          </p:nvPr>
        </p:nvSpPr>
        <p:spPr/>
        <p:txBody>
          <a:bodyPr/>
          <a:lstStyle/>
          <a:p>
            <a:pPr>
              <a:defRPr/>
            </a:pPr>
            <a:r>
              <a:rPr lang="en-US" sz="3200" dirty="0" smtClean="0"/>
              <a:t>Light independent</a:t>
            </a:r>
            <a:endParaRPr lang="en-US" sz="3200" dirty="0"/>
          </a:p>
        </p:txBody>
      </p:sp>
      <p:sp>
        <p:nvSpPr>
          <p:cNvPr id="4" name="Content Placeholder 3"/>
          <p:cNvSpPr>
            <a:spLocks noGrp="1"/>
          </p:cNvSpPr>
          <p:nvPr>
            <p:ph sz="quarter" idx="2"/>
          </p:nvPr>
        </p:nvSpPr>
        <p:spPr/>
        <p:txBody>
          <a:bodyPr/>
          <a:lstStyle/>
          <a:p>
            <a:r>
              <a:rPr lang="en-US" sz="3200" smtClean="0"/>
              <a:t>Need light</a:t>
            </a:r>
          </a:p>
          <a:p>
            <a:r>
              <a:rPr lang="en-US" sz="3200" smtClean="0"/>
              <a:t>Photolysis (breaking water molecule apart with light)</a:t>
            </a:r>
          </a:p>
          <a:p>
            <a:r>
              <a:rPr lang="en-US" sz="3200" smtClean="0"/>
              <a:t>Set up H+ ions</a:t>
            </a:r>
          </a:p>
        </p:txBody>
      </p:sp>
      <p:sp>
        <p:nvSpPr>
          <p:cNvPr id="6" name="Content Placeholder 5"/>
          <p:cNvSpPr>
            <a:spLocks noGrp="1"/>
          </p:cNvSpPr>
          <p:nvPr>
            <p:ph sz="quarter" idx="4"/>
          </p:nvPr>
        </p:nvSpPr>
        <p:spPr/>
        <p:txBody>
          <a:bodyPr/>
          <a:lstStyle/>
          <a:p>
            <a:r>
              <a:rPr lang="en-US" sz="3200" dirty="0" smtClean="0"/>
              <a:t>Dark reactions</a:t>
            </a:r>
          </a:p>
          <a:p>
            <a:r>
              <a:rPr lang="en-US" sz="3200" dirty="0" smtClean="0"/>
              <a:t>Calvin Cycle</a:t>
            </a:r>
          </a:p>
          <a:p>
            <a:r>
              <a:rPr lang="en-US" sz="3200" dirty="0" smtClean="0"/>
              <a:t>Carbon fixation: fix carbon dioxide and make it glucose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 calcmode="lin" valueType="num">
                                      <p:cBhvr additive="base">
                                        <p:cTn id="5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Light Reactions</a:t>
            </a:r>
            <a:endParaRPr lang="en-US" dirty="0"/>
          </a:p>
        </p:txBody>
      </p:sp>
      <p:pic>
        <p:nvPicPr>
          <p:cNvPr id="3" name="Picture 13" descr="p59"/>
          <p:cNvPicPr>
            <a:picLocks noChangeArrowheads="1"/>
          </p:cNvPicPr>
          <p:nvPr/>
        </p:nvPicPr>
        <p:blipFill>
          <a:blip r:embed="rId2" cstate="print"/>
          <a:srcRect/>
          <a:stretch>
            <a:fillRect/>
          </a:stretch>
        </p:blipFill>
        <p:spPr bwMode="auto">
          <a:xfrm>
            <a:off x="863600" y="1620838"/>
            <a:ext cx="7239000" cy="456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indent="0">
              <a:defRPr/>
            </a:pPr>
            <a:r>
              <a:rPr lang="en-US" dirty="0" smtClean="0"/>
              <a:t>LIGHT DEPENDENT/ INDEPENDENT REACTIONS</a:t>
            </a:r>
            <a:endParaRPr lang="en-US" dirty="0"/>
          </a:p>
        </p:txBody>
      </p:sp>
      <p:sp>
        <p:nvSpPr>
          <p:cNvPr id="48131" name="TextBox 2"/>
          <p:cNvSpPr txBox="1">
            <a:spLocks noChangeArrowheads="1"/>
          </p:cNvSpPr>
          <p:nvPr/>
        </p:nvSpPr>
        <p:spPr bwMode="auto">
          <a:xfrm>
            <a:off x="381000" y="1905000"/>
            <a:ext cx="3886200" cy="3046413"/>
          </a:xfrm>
          <a:prstGeom prst="rect">
            <a:avLst/>
          </a:prstGeom>
          <a:noFill/>
          <a:ln w="9525">
            <a:noFill/>
            <a:miter lim="800000"/>
            <a:headEnd/>
            <a:tailEnd/>
          </a:ln>
        </p:spPr>
        <p:txBody>
          <a:bodyPr>
            <a:spAutoFit/>
          </a:bodyPr>
          <a:lstStyle/>
          <a:p>
            <a:r>
              <a:rPr lang="en-US" sz="3200"/>
              <a:t>CO2 goes through multiple steps to combine and rearrange into a 6 carbon sugar (glucose) </a:t>
            </a:r>
          </a:p>
        </p:txBody>
      </p:sp>
      <p:pic>
        <p:nvPicPr>
          <p:cNvPr id="48132" name="Picture 4" descr="photosynthesis_light_dark.gif"/>
          <p:cNvPicPr>
            <a:picLocks noChangeAspect="1"/>
          </p:cNvPicPr>
          <p:nvPr/>
        </p:nvPicPr>
        <p:blipFill>
          <a:blip r:embed="rId2" cstate="print"/>
          <a:srcRect/>
          <a:stretch>
            <a:fillRect/>
          </a:stretch>
        </p:blipFill>
        <p:spPr bwMode="auto">
          <a:xfrm>
            <a:off x="4114800" y="1524000"/>
            <a:ext cx="482123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descr="http://www.pointloma.edu/sites/default/files/filemanager/Biology/Grad_Biology/Metab_Energy_Cartoons/Energy__Matter_3_-_Oak_Tree.JPG"/>
          <p:cNvPicPr>
            <a:picLocks noChangeAspect="1" noChangeArrowheads="1"/>
          </p:cNvPicPr>
          <p:nvPr/>
        </p:nvPicPr>
        <p:blipFill>
          <a:blip r:embed="rId2" cstate="print"/>
          <a:srcRect/>
          <a:stretch>
            <a:fillRect/>
          </a:stretch>
        </p:blipFill>
        <p:spPr bwMode="auto">
          <a:xfrm>
            <a:off x="304800" y="75881"/>
            <a:ext cx="8225092" cy="6401119"/>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CELLULAR RESPIRATION</a:t>
            </a:r>
            <a:endParaRPr lang="en-US" dirty="0"/>
          </a:p>
        </p:txBody>
      </p:sp>
      <p:sp>
        <p:nvSpPr>
          <p:cNvPr id="49155" name="TextBox 2"/>
          <p:cNvSpPr txBox="1">
            <a:spLocks noChangeArrowheads="1"/>
          </p:cNvSpPr>
          <p:nvPr/>
        </p:nvSpPr>
        <p:spPr bwMode="auto">
          <a:xfrm>
            <a:off x="457200" y="1600200"/>
            <a:ext cx="7848600" cy="2832100"/>
          </a:xfrm>
          <a:prstGeom prst="rect">
            <a:avLst/>
          </a:prstGeom>
          <a:noFill/>
          <a:ln w="9525">
            <a:noFill/>
            <a:miter lim="800000"/>
            <a:headEnd/>
            <a:tailEnd/>
          </a:ln>
        </p:spPr>
        <p:txBody>
          <a:bodyPr>
            <a:spAutoFit/>
          </a:bodyPr>
          <a:lstStyle/>
          <a:p>
            <a:r>
              <a:rPr lang="en-US" sz="3200" dirty="0"/>
              <a:t>-NOT BREATHING!</a:t>
            </a:r>
          </a:p>
          <a:p>
            <a:r>
              <a:rPr lang="en-US" sz="3200" dirty="0"/>
              <a:t>-process in which the energy of food (glucose) is converted to usable energy (ATP) in the presence of oxygen</a:t>
            </a:r>
          </a:p>
          <a:p>
            <a:r>
              <a:rPr lang="en-US" sz="3200" dirty="0"/>
              <a:t>-</a:t>
            </a:r>
            <a:r>
              <a:rPr lang="en-US" sz="3200" b="1" u="sng" dirty="0">
                <a:solidFill>
                  <a:srgbClr val="FF0000"/>
                </a:solidFill>
              </a:rPr>
              <a:t>all</a:t>
            </a:r>
            <a:r>
              <a:rPr lang="en-US" sz="3200" u="sng" dirty="0">
                <a:solidFill>
                  <a:srgbClr val="FF0000"/>
                </a:solidFill>
              </a:rPr>
              <a:t> cells </a:t>
            </a:r>
            <a:r>
              <a:rPr lang="en-US" sz="3200" dirty="0"/>
              <a:t>undergo cellular respiration</a:t>
            </a:r>
          </a:p>
          <a:p>
            <a:endParaRPr lang="en-US" dirty="0"/>
          </a:p>
        </p:txBody>
      </p:sp>
      <p:pic>
        <p:nvPicPr>
          <p:cNvPr id="49156" name="Picture 3" descr="respiration_equation-600x124.jpg"/>
          <p:cNvPicPr>
            <a:picLocks noChangeAspect="1"/>
          </p:cNvPicPr>
          <p:nvPr/>
        </p:nvPicPr>
        <p:blipFill>
          <a:blip r:embed="rId2" cstate="print"/>
          <a:srcRect/>
          <a:stretch>
            <a:fillRect/>
          </a:stretch>
        </p:blipFill>
        <p:spPr bwMode="auto">
          <a:xfrm>
            <a:off x="228600" y="4572000"/>
            <a:ext cx="8458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descr="teenagerposts.tumblr.com/page/7: "/>
          <p:cNvPicPr>
            <a:picLocks noChangeAspect="1" noChangeArrowheads="1"/>
          </p:cNvPicPr>
          <p:nvPr/>
        </p:nvPicPr>
        <p:blipFill>
          <a:blip r:embed="rId2" cstate="print"/>
          <a:srcRect/>
          <a:stretch>
            <a:fillRect/>
          </a:stretch>
        </p:blipFill>
        <p:spPr bwMode="auto">
          <a:xfrm>
            <a:off x="391886" y="464820"/>
            <a:ext cx="8371114" cy="585978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Cellular Respiration	</a:t>
            </a:r>
            <a:endParaRPr lang="en-US" dirty="0"/>
          </a:p>
        </p:txBody>
      </p:sp>
      <p:sp>
        <p:nvSpPr>
          <p:cNvPr id="50179" name="TextBox 2"/>
          <p:cNvSpPr txBox="1">
            <a:spLocks noChangeArrowheads="1"/>
          </p:cNvSpPr>
          <p:nvPr/>
        </p:nvSpPr>
        <p:spPr bwMode="auto">
          <a:xfrm>
            <a:off x="609600" y="1295400"/>
            <a:ext cx="8229600" cy="2832100"/>
          </a:xfrm>
          <a:prstGeom prst="rect">
            <a:avLst/>
          </a:prstGeom>
          <a:noFill/>
          <a:ln w="9525">
            <a:noFill/>
            <a:miter lim="800000"/>
            <a:headEnd/>
            <a:tailEnd/>
          </a:ln>
        </p:spPr>
        <p:txBody>
          <a:bodyPr>
            <a:spAutoFit/>
          </a:bodyPr>
          <a:lstStyle/>
          <a:p>
            <a:r>
              <a:rPr lang="en-US"/>
              <a:t>-</a:t>
            </a:r>
            <a:r>
              <a:rPr lang="en-US" sz="3200"/>
              <a:t>starts with Glycolysis </a:t>
            </a:r>
          </a:p>
          <a:p>
            <a:r>
              <a:rPr lang="en-US" sz="3200"/>
              <a:t>	glyco – sugar		lysis – split</a:t>
            </a:r>
          </a:p>
          <a:p>
            <a:r>
              <a:rPr lang="en-US" sz="3200"/>
              <a:t>-splits 6 carbon glucose into two 3 carbon pyruvate</a:t>
            </a:r>
          </a:p>
          <a:p>
            <a:r>
              <a:rPr lang="en-US" sz="3200"/>
              <a:t>-invest 2 ATP yield 4ATP (2ATP net gain)</a:t>
            </a:r>
          </a:p>
          <a:p>
            <a:endParaRPr lang="en-US"/>
          </a:p>
        </p:txBody>
      </p:sp>
      <p:pic>
        <p:nvPicPr>
          <p:cNvPr id="50180" name="Picture 3" descr="glycolysis1.gif"/>
          <p:cNvPicPr>
            <a:picLocks noChangeAspect="1"/>
          </p:cNvPicPr>
          <p:nvPr/>
        </p:nvPicPr>
        <p:blipFill>
          <a:blip r:embed="rId2" cstate="print"/>
          <a:srcRect/>
          <a:stretch>
            <a:fillRect/>
          </a:stretch>
        </p:blipFill>
        <p:spPr bwMode="auto">
          <a:xfrm>
            <a:off x="2133600" y="3810000"/>
            <a:ext cx="5715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water polar.jpg"/>
          <p:cNvPicPr>
            <a:picLocks noChangeAspect="1"/>
          </p:cNvPicPr>
          <p:nvPr/>
        </p:nvPicPr>
        <p:blipFill>
          <a:blip r:embed="rId2" cstate="print"/>
          <a:srcRect/>
          <a:stretch>
            <a:fillRect/>
          </a:stretch>
        </p:blipFill>
        <p:spPr bwMode="auto">
          <a:xfrm>
            <a:off x="4648200" y="1203325"/>
            <a:ext cx="3822700" cy="4206875"/>
          </a:xfrm>
          <a:prstGeom prst="rect">
            <a:avLst/>
          </a:prstGeom>
          <a:noFill/>
          <a:ln w="9525">
            <a:noFill/>
            <a:miter lim="800000"/>
            <a:headEnd/>
            <a:tailEnd/>
          </a:ln>
        </p:spPr>
      </p:pic>
      <p:sp>
        <p:nvSpPr>
          <p:cNvPr id="12291" name="TextBox 4"/>
          <p:cNvSpPr txBox="1">
            <a:spLocks noChangeArrowheads="1"/>
          </p:cNvSpPr>
          <p:nvPr/>
        </p:nvSpPr>
        <p:spPr bwMode="auto">
          <a:xfrm>
            <a:off x="609600" y="914400"/>
            <a:ext cx="4267200" cy="4586288"/>
          </a:xfrm>
          <a:prstGeom prst="rect">
            <a:avLst/>
          </a:prstGeom>
          <a:noFill/>
          <a:ln w="9525">
            <a:noFill/>
            <a:miter lim="800000"/>
            <a:headEnd/>
            <a:tailEnd/>
          </a:ln>
        </p:spPr>
        <p:txBody>
          <a:bodyPr>
            <a:spAutoFit/>
          </a:bodyPr>
          <a:lstStyle/>
          <a:p>
            <a:r>
              <a:rPr lang="en-US" sz="3200">
                <a:latin typeface="Rockwell" pitchFamily="18" charset="0"/>
              </a:rPr>
              <a:t>Water is a POLAR molecule</a:t>
            </a:r>
          </a:p>
          <a:p>
            <a:r>
              <a:rPr lang="en-US" sz="3200">
                <a:latin typeface="Rockwell" pitchFamily="18" charset="0"/>
              </a:rPr>
              <a:t>-weak HYDROGEN bonds attract one another between molecules of water</a:t>
            </a:r>
          </a:p>
          <a:p>
            <a:r>
              <a:rPr lang="en-US" sz="3200">
                <a:latin typeface="Rockwell" pitchFamily="18" charset="0"/>
              </a:rPr>
              <a:t>-Gives water its special properties</a:t>
            </a:r>
          </a:p>
          <a:p>
            <a:endParaRPr lang="en-US">
              <a:latin typeface="Rockwell" pitchFamily="18" charset="0"/>
            </a:endParaRPr>
          </a:p>
          <a:p>
            <a:endParaRPr lang="en-US">
              <a:latin typeface="Rockwell"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After </a:t>
            </a:r>
            <a:r>
              <a:rPr lang="en-US" dirty="0" err="1" smtClean="0"/>
              <a:t>Glycolysis</a:t>
            </a:r>
            <a:endParaRPr lang="en-US" dirty="0"/>
          </a:p>
        </p:txBody>
      </p:sp>
      <p:sp>
        <p:nvSpPr>
          <p:cNvPr id="51203" name="TextBox 2"/>
          <p:cNvSpPr txBox="1">
            <a:spLocks noChangeArrowheads="1"/>
          </p:cNvSpPr>
          <p:nvPr/>
        </p:nvSpPr>
        <p:spPr bwMode="auto">
          <a:xfrm>
            <a:off x="3276600" y="1828800"/>
            <a:ext cx="2362200" cy="646113"/>
          </a:xfrm>
          <a:prstGeom prst="rect">
            <a:avLst/>
          </a:prstGeom>
          <a:noFill/>
          <a:ln w="9525">
            <a:noFill/>
            <a:miter lim="800000"/>
            <a:headEnd/>
            <a:tailEnd/>
          </a:ln>
        </p:spPr>
        <p:txBody>
          <a:bodyPr>
            <a:spAutoFit/>
          </a:bodyPr>
          <a:lstStyle/>
          <a:p>
            <a:r>
              <a:rPr lang="en-US" sz="3600"/>
              <a:t>Glycolysis</a:t>
            </a:r>
          </a:p>
        </p:txBody>
      </p:sp>
      <p:sp>
        <p:nvSpPr>
          <p:cNvPr id="51204" name="TextBox 3"/>
          <p:cNvSpPr txBox="1">
            <a:spLocks noChangeArrowheads="1"/>
          </p:cNvSpPr>
          <p:nvPr/>
        </p:nvSpPr>
        <p:spPr bwMode="auto">
          <a:xfrm>
            <a:off x="685800" y="2971800"/>
            <a:ext cx="3875088" cy="1077913"/>
          </a:xfrm>
          <a:prstGeom prst="rect">
            <a:avLst/>
          </a:prstGeom>
          <a:noFill/>
          <a:ln w="9525">
            <a:noFill/>
            <a:miter lim="800000"/>
            <a:headEnd/>
            <a:tailEnd/>
          </a:ln>
        </p:spPr>
        <p:txBody>
          <a:bodyPr wrap="none">
            <a:spAutoFit/>
          </a:bodyPr>
          <a:lstStyle/>
          <a:p>
            <a:pPr algn="ctr"/>
            <a:r>
              <a:rPr lang="en-US" sz="3200"/>
              <a:t>No oxygen available</a:t>
            </a:r>
            <a:br>
              <a:rPr lang="en-US" sz="3200"/>
            </a:br>
            <a:r>
              <a:rPr lang="en-US" sz="3200"/>
              <a:t>(anaerobic)</a:t>
            </a:r>
          </a:p>
        </p:txBody>
      </p:sp>
      <p:sp>
        <p:nvSpPr>
          <p:cNvPr id="51205" name="TextBox 4"/>
          <p:cNvSpPr txBox="1">
            <a:spLocks noChangeArrowheads="1"/>
          </p:cNvSpPr>
          <p:nvPr/>
        </p:nvSpPr>
        <p:spPr bwMode="auto">
          <a:xfrm>
            <a:off x="381000" y="4953000"/>
            <a:ext cx="4378325" cy="708025"/>
          </a:xfrm>
          <a:prstGeom prst="rect">
            <a:avLst/>
          </a:prstGeom>
          <a:noFill/>
          <a:ln w="9525">
            <a:noFill/>
            <a:miter lim="800000"/>
            <a:headEnd/>
            <a:tailEnd/>
          </a:ln>
        </p:spPr>
        <p:txBody>
          <a:bodyPr wrap="none">
            <a:spAutoFit/>
          </a:bodyPr>
          <a:lstStyle/>
          <a:p>
            <a:r>
              <a:rPr lang="en-US" sz="2000"/>
              <a:t>Alcohol fermentation	lactic acid </a:t>
            </a:r>
          </a:p>
          <a:p>
            <a:r>
              <a:rPr lang="en-US" sz="2000"/>
              <a:t>			fermentation</a:t>
            </a:r>
          </a:p>
        </p:txBody>
      </p:sp>
      <p:sp>
        <p:nvSpPr>
          <p:cNvPr id="51206" name="TextBox 5"/>
          <p:cNvSpPr txBox="1">
            <a:spLocks noChangeArrowheads="1"/>
          </p:cNvSpPr>
          <p:nvPr/>
        </p:nvSpPr>
        <p:spPr bwMode="auto">
          <a:xfrm>
            <a:off x="5867400" y="2971800"/>
            <a:ext cx="3048000" cy="1077913"/>
          </a:xfrm>
          <a:prstGeom prst="rect">
            <a:avLst/>
          </a:prstGeom>
          <a:noFill/>
          <a:ln w="9525">
            <a:noFill/>
            <a:miter lim="800000"/>
            <a:headEnd/>
            <a:tailEnd/>
          </a:ln>
        </p:spPr>
        <p:txBody>
          <a:bodyPr>
            <a:spAutoFit/>
          </a:bodyPr>
          <a:lstStyle/>
          <a:p>
            <a:pPr algn="ctr"/>
            <a:r>
              <a:rPr lang="en-US" sz="3200"/>
              <a:t>Oxygen (aerobic)</a:t>
            </a:r>
          </a:p>
        </p:txBody>
      </p:sp>
      <p:sp>
        <p:nvSpPr>
          <p:cNvPr id="51207" name="TextBox 6"/>
          <p:cNvSpPr txBox="1">
            <a:spLocks noChangeArrowheads="1"/>
          </p:cNvSpPr>
          <p:nvPr/>
        </p:nvSpPr>
        <p:spPr bwMode="auto">
          <a:xfrm>
            <a:off x="6400800" y="4800600"/>
            <a:ext cx="2514600" cy="1816100"/>
          </a:xfrm>
          <a:prstGeom prst="rect">
            <a:avLst/>
          </a:prstGeom>
          <a:noFill/>
          <a:ln w="9525">
            <a:noFill/>
            <a:miter lim="800000"/>
            <a:headEnd/>
            <a:tailEnd/>
          </a:ln>
        </p:spPr>
        <p:txBody>
          <a:bodyPr>
            <a:spAutoFit/>
          </a:bodyPr>
          <a:lstStyle/>
          <a:p>
            <a:r>
              <a:rPr lang="en-US" sz="2800" dirty="0"/>
              <a:t>Krebs Cycle</a:t>
            </a:r>
          </a:p>
          <a:p>
            <a:r>
              <a:rPr lang="en-US" sz="2800" dirty="0"/>
              <a:t>Electron Transport Chain</a:t>
            </a:r>
          </a:p>
        </p:txBody>
      </p:sp>
      <p:cxnSp>
        <p:nvCxnSpPr>
          <p:cNvPr id="11" name="Straight Arrow Connector 10"/>
          <p:cNvCxnSpPr/>
          <p:nvPr/>
        </p:nvCxnSpPr>
        <p:spPr>
          <a:xfrm flipH="1">
            <a:off x="3124200" y="2362200"/>
            <a:ext cx="304800" cy="685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86400" y="2286000"/>
            <a:ext cx="1371600" cy="685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676400" y="4038600"/>
            <a:ext cx="3048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0400" y="4038600"/>
            <a:ext cx="304800" cy="914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162800" y="3962400"/>
            <a:ext cx="0" cy="8382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No Oxygen</a:t>
            </a:r>
            <a:endParaRPr lang="en-US" dirty="0"/>
          </a:p>
        </p:txBody>
      </p:sp>
      <p:sp>
        <p:nvSpPr>
          <p:cNvPr id="52227" name="TextBox 2"/>
          <p:cNvSpPr txBox="1">
            <a:spLocks noChangeArrowheads="1"/>
          </p:cNvSpPr>
          <p:nvPr/>
        </p:nvSpPr>
        <p:spPr bwMode="auto">
          <a:xfrm>
            <a:off x="304800" y="1447800"/>
            <a:ext cx="8610600" cy="1077913"/>
          </a:xfrm>
          <a:prstGeom prst="rect">
            <a:avLst/>
          </a:prstGeom>
          <a:noFill/>
          <a:ln w="9525">
            <a:noFill/>
            <a:miter lim="800000"/>
            <a:headEnd/>
            <a:tailEnd/>
          </a:ln>
        </p:spPr>
        <p:txBody>
          <a:bodyPr>
            <a:spAutoFit/>
          </a:bodyPr>
          <a:lstStyle/>
          <a:p>
            <a:r>
              <a:rPr lang="en-US" sz="3200"/>
              <a:t>Fermentation – replenishes items needed for glycolysis when NO OXYGEN is available</a:t>
            </a:r>
          </a:p>
        </p:txBody>
      </p:sp>
      <p:pic>
        <p:nvPicPr>
          <p:cNvPr id="52228" name="Picture 3" descr="fermentation.gif"/>
          <p:cNvPicPr>
            <a:picLocks noChangeAspect="1"/>
          </p:cNvPicPr>
          <p:nvPr/>
        </p:nvPicPr>
        <p:blipFill>
          <a:blip r:embed="rId2" cstate="print"/>
          <a:srcRect/>
          <a:stretch>
            <a:fillRect/>
          </a:stretch>
        </p:blipFill>
        <p:spPr bwMode="auto">
          <a:xfrm>
            <a:off x="1676400" y="2590800"/>
            <a:ext cx="6172200" cy="401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77858" name="Picture 2" descr="Anaerobic respiration."/>
          <p:cNvPicPr>
            <a:picLocks noChangeAspect="1" noChangeArrowheads="1"/>
          </p:cNvPicPr>
          <p:nvPr/>
        </p:nvPicPr>
        <p:blipFill>
          <a:blip r:embed="rId2" cstate="print"/>
          <a:srcRect/>
          <a:stretch>
            <a:fillRect/>
          </a:stretch>
        </p:blipFill>
        <p:spPr bwMode="auto">
          <a:xfrm>
            <a:off x="2209800" y="242304"/>
            <a:ext cx="4343400" cy="6615696"/>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Oxygen</a:t>
            </a:r>
            <a:endParaRPr lang="en-US" dirty="0"/>
          </a:p>
        </p:txBody>
      </p:sp>
      <p:sp>
        <p:nvSpPr>
          <p:cNvPr id="53251" name="TextBox 2"/>
          <p:cNvSpPr txBox="1">
            <a:spLocks noChangeArrowheads="1"/>
          </p:cNvSpPr>
          <p:nvPr/>
        </p:nvSpPr>
        <p:spPr bwMode="auto">
          <a:xfrm>
            <a:off x="304800" y="1447800"/>
            <a:ext cx="3962400" cy="4524375"/>
          </a:xfrm>
          <a:prstGeom prst="rect">
            <a:avLst/>
          </a:prstGeom>
          <a:noFill/>
          <a:ln w="9525">
            <a:noFill/>
            <a:miter lim="800000"/>
            <a:headEnd/>
            <a:tailEnd/>
          </a:ln>
        </p:spPr>
        <p:txBody>
          <a:bodyPr>
            <a:spAutoFit/>
          </a:bodyPr>
          <a:lstStyle/>
          <a:p>
            <a:pPr>
              <a:buFont typeface="Wingdings" pitchFamily="2" charset="2"/>
              <a:buChar char="ü"/>
            </a:pPr>
            <a:r>
              <a:rPr lang="en-US" sz="2400" u="sng" dirty="0"/>
              <a:t>Krebs Cycle </a:t>
            </a:r>
            <a:r>
              <a:rPr lang="en-US" sz="2400" dirty="0"/>
              <a:t>– takes </a:t>
            </a:r>
            <a:r>
              <a:rPr lang="en-US" sz="2400" dirty="0" err="1"/>
              <a:t>pyruvic</a:t>
            </a:r>
            <a:r>
              <a:rPr lang="en-US" sz="2400" dirty="0"/>
              <a:t> acid (3 carbons) and breaks it down to CO2</a:t>
            </a:r>
          </a:p>
          <a:p>
            <a:pPr>
              <a:buFont typeface="Wingdings" pitchFamily="2" charset="2"/>
              <a:buChar char="ü"/>
            </a:pPr>
            <a:endParaRPr lang="en-US" sz="2400" u="sng" dirty="0"/>
          </a:p>
          <a:p>
            <a:pPr>
              <a:buFont typeface="Wingdings" pitchFamily="2" charset="2"/>
              <a:buChar char="ü"/>
            </a:pPr>
            <a:r>
              <a:rPr lang="en-US" sz="2400" u="sng" dirty="0"/>
              <a:t>Electron Transport Chain </a:t>
            </a:r>
            <a:r>
              <a:rPr lang="en-US" sz="2400" dirty="0"/>
              <a:t>– takes H+ ions &amp; pushes them through a transport protein</a:t>
            </a:r>
          </a:p>
          <a:p>
            <a:pPr lvl="1">
              <a:buFont typeface="Wingdings" pitchFamily="2" charset="2"/>
              <a:buChar char="ü"/>
            </a:pPr>
            <a:r>
              <a:rPr lang="en-US" sz="2400" dirty="0"/>
              <a:t>that movement through protein charges ATP</a:t>
            </a:r>
          </a:p>
          <a:p>
            <a:pPr>
              <a:buFont typeface="Wingdings" pitchFamily="2" charset="2"/>
              <a:buChar char="ü"/>
            </a:pPr>
            <a:r>
              <a:rPr lang="en-US" sz="2400" dirty="0"/>
              <a:t>Net Gain = </a:t>
            </a:r>
            <a:r>
              <a:rPr lang="en-US" sz="2400" b="1" dirty="0"/>
              <a:t>36 ATPs</a:t>
            </a:r>
          </a:p>
        </p:txBody>
      </p:sp>
      <p:pic>
        <p:nvPicPr>
          <p:cNvPr id="53252" name="Picture 3" descr="LEM0609table2_320.gif"/>
          <p:cNvPicPr>
            <a:picLocks noChangeAspect="1"/>
          </p:cNvPicPr>
          <p:nvPr/>
        </p:nvPicPr>
        <p:blipFill>
          <a:blip r:embed="rId2" cstate="print"/>
          <a:srcRect/>
          <a:stretch>
            <a:fillRect/>
          </a:stretch>
        </p:blipFill>
        <p:spPr bwMode="auto">
          <a:xfrm>
            <a:off x="4191000" y="0"/>
            <a:ext cx="4953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7986" name="Picture 2" descr="http://upload.wikimedia.org/wikipedia/commons/thumb/0/0c/Animal_mitochondrion_diagram_en_(edit).svg/2000px-Animal_mitochondrion_diagram_en_(edit).svg.png"/>
          <p:cNvPicPr>
            <a:picLocks noChangeAspect="1" noChangeArrowheads="1"/>
          </p:cNvPicPr>
          <p:nvPr/>
        </p:nvPicPr>
        <p:blipFill>
          <a:blip r:embed="rId2" cstate="print"/>
          <a:srcRect/>
          <a:stretch>
            <a:fillRect/>
          </a:stretch>
        </p:blipFill>
        <p:spPr bwMode="auto">
          <a:xfrm>
            <a:off x="685800" y="457200"/>
            <a:ext cx="7568058" cy="5600700"/>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http://www.pointloma.edu/sites/default/files/filemanager/Biology/Grad_Biology/Metab_Energy_Cartoons/Metabolism_2_-_Mouse_in_a_Jar.JPG"/>
          <p:cNvPicPr>
            <a:picLocks noChangeAspect="1" noChangeArrowheads="1"/>
          </p:cNvPicPr>
          <p:nvPr/>
        </p:nvPicPr>
        <p:blipFill>
          <a:blip r:embed="rId2" cstate="print"/>
          <a:srcRect/>
          <a:stretch>
            <a:fillRect/>
          </a:stretch>
        </p:blipFill>
        <p:spPr bwMode="auto">
          <a:xfrm>
            <a:off x="218020" y="433648"/>
            <a:ext cx="8240180" cy="6424352"/>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Topic 6 DNA &amp; its Processes</a:t>
            </a:r>
            <a:endParaRPr lang="en-US" dirty="0"/>
          </a:p>
        </p:txBody>
      </p:sp>
      <p:sp>
        <p:nvSpPr>
          <p:cNvPr id="54275" name="TextBox 2"/>
          <p:cNvSpPr txBox="1">
            <a:spLocks noChangeArrowheads="1"/>
          </p:cNvSpPr>
          <p:nvPr/>
        </p:nvSpPr>
        <p:spPr bwMode="auto">
          <a:xfrm>
            <a:off x="4267200" y="1447800"/>
            <a:ext cx="4114800" cy="5016500"/>
          </a:xfrm>
          <a:prstGeom prst="rect">
            <a:avLst/>
          </a:prstGeom>
          <a:noFill/>
          <a:ln w="9525">
            <a:noFill/>
            <a:miter lim="800000"/>
            <a:headEnd/>
            <a:tailEnd/>
          </a:ln>
        </p:spPr>
        <p:txBody>
          <a:bodyPr>
            <a:spAutoFit/>
          </a:bodyPr>
          <a:lstStyle/>
          <a:p>
            <a:r>
              <a:rPr lang="en-US" sz="3200" b="1" u="sng"/>
              <a:t>Functions of DNA</a:t>
            </a:r>
          </a:p>
          <a:p>
            <a:pPr lvl="1">
              <a:buFont typeface="Arial" charset="0"/>
              <a:buChar char="•"/>
            </a:pPr>
            <a:r>
              <a:rPr lang="en-US" sz="3200"/>
              <a:t>stores genetic info</a:t>
            </a:r>
          </a:p>
          <a:p>
            <a:pPr lvl="1">
              <a:buFont typeface="Arial" charset="0"/>
              <a:buChar char="•"/>
            </a:pPr>
            <a:r>
              <a:rPr lang="en-US" sz="3200"/>
              <a:t>copies genetic info for new cells produced during cell division</a:t>
            </a:r>
          </a:p>
          <a:p>
            <a:pPr lvl="1">
              <a:buFont typeface="Arial" charset="0"/>
              <a:buChar char="•"/>
            </a:pPr>
            <a:r>
              <a:rPr lang="en-US" sz="3200"/>
              <a:t>transmits genetic info from one generation to the next</a:t>
            </a:r>
          </a:p>
        </p:txBody>
      </p:sp>
      <p:pic>
        <p:nvPicPr>
          <p:cNvPr id="54276" name="Picture 2" descr="C:\Users\jhogan\AppData\Local\Microsoft\Windows\Temporary Internet Files\Content.IE5\LXOU8MKC\MC900351958[1].wmf"/>
          <p:cNvPicPr>
            <a:picLocks noChangeAspect="1" noChangeArrowheads="1"/>
          </p:cNvPicPr>
          <p:nvPr/>
        </p:nvPicPr>
        <p:blipFill>
          <a:blip r:embed="rId2" cstate="print"/>
          <a:srcRect/>
          <a:stretch>
            <a:fillRect/>
          </a:stretch>
        </p:blipFill>
        <p:spPr bwMode="auto">
          <a:xfrm>
            <a:off x="1371600" y="1600200"/>
            <a:ext cx="1676400" cy="487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Structure of DNA</a:t>
            </a:r>
            <a:endParaRPr lang="en-US" dirty="0"/>
          </a:p>
        </p:txBody>
      </p:sp>
      <p:sp>
        <p:nvSpPr>
          <p:cNvPr id="55299" name="TextBox 2"/>
          <p:cNvSpPr txBox="1">
            <a:spLocks noChangeArrowheads="1"/>
          </p:cNvSpPr>
          <p:nvPr/>
        </p:nvSpPr>
        <p:spPr bwMode="auto">
          <a:xfrm>
            <a:off x="304800" y="1752600"/>
            <a:ext cx="4343400" cy="4524375"/>
          </a:xfrm>
          <a:prstGeom prst="rect">
            <a:avLst/>
          </a:prstGeom>
          <a:noFill/>
          <a:ln w="9525">
            <a:noFill/>
            <a:miter lim="800000"/>
            <a:headEnd/>
            <a:tailEnd/>
          </a:ln>
        </p:spPr>
        <p:txBody>
          <a:bodyPr>
            <a:spAutoFit/>
          </a:bodyPr>
          <a:lstStyle/>
          <a:p>
            <a:r>
              <a:rPr lang="en-US" sz="3200" u="sng"/>
              <a:t>Monomer = nucleotide</a:t>
            </a:r>
          </a:p>
          <a:p>
            <a:r>
              <a:rPr lang="en-US" sz="3200" u="sng"/>
              <a:t> </a:t>
            </a:r>
          </a:p>
          <a:p>
            <a:r>
              <a:rPr lang="en-US" sz="3200"/>
              <a:t> </a:t>
            </a:r>
            <a:r>
              <a:rPr lang="en-US" sz="3200" u="sng"/>
              <a:t>nucleotide</a:t>
            </a:r>
            <a:r>
              <a:rPr lang="en-US" sz="3200"/>
              <a:t> includes a 5 carbon sugar (deoxyribose), a phosphate and a nitrogen base (adenine, thymine, guanine, cytosine)</a:t>
            </a:r>
          </a:p>
        </p:txBody>
      </p:sp>
      <p:pic>
        <p:nvPicPr>
          <p:cNvPr id="55300" name="Picture 3" descr="nucleotide.jpg"/>
          <p:cNvPicPr>
            <a:picLocks noChangeAspect="1"/>
          </p:cNvPicPr>
          <p:nvPr/>
        </p:nvPicPr>
        <p:blipFill>
          <a:blip r:embed="rId2" cstate="print"/>
          <a:srcRect/>
          <a:stretch>
            <a:fillRect/>
          </a:stretch>
        </p:blipFill>
        <p:spPr bwMode="auto">
          <a:xfrm>
            <a:off x="4876800" y="2057400"/>
            <a:ext cx="3810000"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381000" y="152400"/>
            <a:ext cx="8305800" cy="2554288"/>
          </a:xfrm>
          <a:prstGeom prst="rect">
            <a:avLst/>
          </a:prstGeom>
          <a:noFill/>
          <a:ln w="9525">
            <a:noFill/>
            <a:miter lim="800000"/>
            <a:headEnd/>
            <a:tailEnd/>
          </a:ln>
        </p:spPr>
        <p:txBody>
          <a:bodyPr>
            <a:spAutoFit/>
          </a:bodyPr>
          <a:lstStyle/>
          <a:p>
            <a:pPr algn="ctr"/>
            <a:r>
              <a:rPr lang="en-US" sz="3200" b="1"/>
              <a:t>Double helix</a:t>
            </a:r>
          </a:p>
          <a:p>
            <a:endParaRPr lang="en-US" sz="3200"/>
          </a:p>
          <a:p>
            <a:pPr algn="ctr"/>
            <a:r>
              <a:rPr lang="en-US" sz="3200" b="1"/>
              <a:t>Bases pair up </a:t>
            </a:r>
          </a:p>
          <a:p>
            <a:pPr algn="ctr"/>
            <a:r>
              <a:rPr lang="en-US" sz="3200" b="1"/>
              <a:t>	adenine ---- thymine</a:t>
            </a:r>
          </a:p>
          <a:p>
            <a:pPr algn="ctr"/>
            <a:r>
              <a:rPr lang="en-US" sz="3200" b="1"/>
              <a:t>	cytosine ---- guanine </a:t>
            </a:r>
          </a:p>
        </p:txBody>
      </p:sp>
      <p:pic>
        <p:nvPicPr>
          <p:cNvPr id="56323" name="Picture 4" descr="DNA_Structure.jpg"/>
          <p:cNvPicPr>
            <a:picLocks noChangeAspect="1"/>
          </p:cNvPicPr>
          <p:nvPr/>
        </p:nvPicPr>
        <p:blipFill>
          <a:blip r:embed="rId2" cstate="print"/>
          <a:srcRect/>
          <a:stretch>
            <a:fillRect/>
          </a:stretch>
        </p:blipFill>
        <p:spPr bwMode="auto">
          <a:xfrm>
            <a:off x="2362200" y="2667000"/>
            <a:ext cx="5105400" cy="397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Genetics</a:t>
            </a:r>
          </a:p>
        </p:txBody>
      </p:sp>
      <p:sp>
        <p:nvSpPr>
          <p:cNvPr id="21507" name="Rectangle 3"/>
          <p:cNvSpPr>
            <a:spLocks noGrp="1" noChangeArrowheads="1"/>
          </p:cNvSpPr>
          <p:nvPr>
            <p:ph idx="1"/>
          </p:nvPr>
        </p:nvSpPr>
        <p:spPr/>
        <p:txBody>
          <a:bodyPr/>
          <a:lstStyle/>
          <a:p>
            <a:pPr eaLnBrk="1" hangingPunct="1"/>
            <a:r>
              <a:rPr lang="en-US" dirty="0" smtClean="0"/>
              <a:t>Chromosomes (made of DNA) are  the unit of heredity (genetics)</a:t>
            </a:r>
          </a:p>
          <a:p>
            <a:pPr eaLnBrk="1" hangingPunct="1"/>
            <a:r>
              <a:rPr lang="en-US" dirty="0" smtClean="0"/>
              <a:t>Protein Synthesis- </a:t>
            </a:r>
            <a:r>
              <a:rPr lang="en-US" dirty="0" err="1" smtClean="0"/>
              <a:t>DNA</a:t>
            </a:r>
            <a:r>
              <a:rPr lang="en-US" dirty="0" err="1" smtClean="0">
                <a:sym typeface="Wingdings" pitchFamily="2" charset="2"/>
              </a:rPr>
              <a:t>RNAProtein</a:t>
            </a:r>
            <a:endParaRPr lang="en-US" dirty="0" smtClean="0">
              <a:sym typeface="Wingdings" pitchFamily="2" charset="2"/>
            </a:endParaRPr>
          </a:p>
          <a:p>
            <a:pPr eaLnBrk="1" hangingPunct="1"/>
            <a:r>
              <a:rPr lang="en-US" dirty="0" smtClean="0">
                <a:sym typeface="Wingdings" pitchFamily="2" charset="2"/>
              </a:rPr>
              <a:t>Any change to the DNA is a mutation</a:t>
            </a:r>
          </a:p>
          <a:p>
            <a:pPr lvl="1" eaLnBrk="1" hangingPunct="1"/>
            <a:r>
              <a:rPr lang="en-US" dirty="0" smtClean="0"/>
              <a:t>ATTCG</a:t>
            </a:r>
          </a:p>
          <a:p>
            <a:pPr lvl="2" eaLnBrk="1" hangingPunct="1"/>
            <a:r>
              <a:rPr lang="en-US" dirty="0" smtClean="0"/>
              <a:t>ATCG – deletion</a:t>
            </a:r>
          </a:p>
          <a:p>
            <a:pPr lvl="2" eaLnBrk="1" hangingPunct="1"/>
            <a:r>
              <a:rPr lang="en-US" dirty="0" smtClean="0"/>
              <a:t>ATTGCG – addition</a:t>
            </a:r>
          </a:p>
          <a:p>
            <a:pPr lvl="2" eaLnBrk="1" hangingPunct="1"/>
            <a:r>
              <a:rPr lang="en-US" dirty="0" smtClean="0"/>
              <a:t>ATTGG- substitution</a:t>
            </a:r>
          </a:p>
        </p:txBody>
      </p:sp>
      <p:sp>
        <p:nvSpPr>
          <p:cNvPr id="21508" name="Slide Number Placeholder 3"/>
          <p:cNvSpPr>
            <a:spLocks noGrp="1"/>
          </p:cNvSpPr>
          <p:nvPr>
            <p:ph type="sldNum" sz="quarter" idx="12"/>
          </p:nvPr>
        </p:nvSpPr>
        <p:spPr>
          <a:noFill/>
        </p:spPr>
        <p:txBody>
          <a:bodyPr/>
          <a:lstStyle/>
          <a:p>
            <a:fld id="{7BA59E43-0E20-4736-B42A-B8F8179D2BC1}" type="slidenum">
              <a:rPr lang="en-US" smtClean="0"/>
              <a:pPr/>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water polar molecule: "/>
          <p:cNvPicPr>
            <a:picLocks noChangeAspect="1" noChangeArrowheads="1"/>
          </p:cNvPicPr>
          <p:nvPr/>
        </p:nvPicPr>
        <p:blipFill>
          <a:blip r:embed="rId2" cstate="print"/>
          <a:srcRect/>
          <a:stretch>
            <a:fillRect/>
          </a:stretch>
        </p:blipFill>
        <p:spPr bwMode="auto">
          <a:xfrm>
            <a:off x="9448800" y="-304800"/>
            <a:ext cx="5372100" cy="6477000"/>
          </a:xfrm>
          <a:prstGeom prst="rect">
            <a:avLst/>
          </a:prstGeom>
          <a:noFill/>
        </p:spPr>
      </p:pic>
      <p:pic>
        <p:nvPicPr>
          <p:cNvPr id="399364" name="Picture 4" descr="hahahaha science jokes are fantastic: "/>
          <p:cNvPicPr>
            <a:picLocks noChangeAspect="1" noChangeArrowheads="1"/>
          </p:cNvPicPr>
          <p:nvPr/>
        </p:nvPicPr>
        <p:blipFill>
          <a:blip r:embed="rId3" cstate="print"/>
          <a:srcRect/>
          <a:stretch>
            <a:fillRect/>
          </a:stretch>
        </p:blipFill>
        <p:spPr bwMode="auto">
          <a:xfrm>
            <a:off x="1295400" y="297942"/>
            <a:ext cx="5845244" cy="5950458"/>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Well, you see...these are strands of DNA and...ah forget it. If you have to explain a joke it's not worth it!: "/>
          <p:cNvPicPr>
            <a:picLocks noChangeAspect="1" noChangeArrowheads="1"/>
          </p:cNvPicPr>
          <p:nvPr/>
        </p:nvPicPr>
        <p:blipFill>
          <a:blip r:embed="rId2" cstate="print"/>
          <a:srcRect/>
          <a:stretch>
            <a:fillRect/>
          </a:stretch>
        </p:blipFill>
        <p:spPr bwMode="auto">
          <a:xfrm>
            <a:off x="1676400" y="381000"/>
            <a:ext cx="5334000" cy="6200926"/>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813582"/>
          </a:xfrm>
        </p:spPr>
        <p:txBody>
          <a:bodyPr/>
          <a:lstStyle/>
          <a:p>
            <a:pPr indent="0">
              <a:defRPr/>
            </a:pPr>
            <a:r>
              <a:rPr lang="en-US" dirty="0" smtClean="0"/>
              <a:t>DNA Replication</a:t>
            </a:r>
            <a:endParaRPr lang="en-US" dirty="0"/>
          </a:p>
        </p:txBody>
      </p:sp>
      <p:sp>
        <p:nvSpPr>
          <p:cNvPr id="57347" name="TextBox 2"/>
          <p:cNvSpPr txBox="1">
            <a:spLocks noChangeArrowheads="1"/>
          </p:cNvSpPr>
          <p:nvPr/>
        </p:nvSpPr>
        <p:spPr bwMode="auto">
          <a:xfrm>
            <a:off x="533400" y="1219200"/>
            <a:ext cx="8305800" cy="1077913"/>
          </a:xfrm>
          <a:prstGeom prst="rect">
            <a:avLst/>
          </a:prstGeom>
          <a:noFill/>
          <a:ln w="9525">
            <a:noFill/>
            <a:miter lim="800000"/>
            <a:headEnd/>
            <a:tailEnd/>
          </a:ln>
        </p:spPr>
        <p:txBody>
          <a:bodyPr>
            <a:spAutoFit/>
          </a:bodyPr>
          <a:lstStyle/>
          <a:p>
            <a:r>
              <a:rPr lang="en-US"/>
              <a:t>-</a:t>
            </a:r>
            <a:r>
              <a:rPr lang="en-US" sz="3200"/>
              <a:t>process of taking a strand of DNA and making an identical copy</a:t>
            </a:r>
          </a:p>
        </p:txBody>
      </p:sp>
      <p:pic>
        <p:nvPicPr>
          <p:cNvPr id="57348" name="Picture 3" descr="582dnarepline.gif"/>
          <p:cNvPicPr>
            <a:picLocks noChangeAspect="1"/>
          </p:cNvPicPr>
          <p:nvPr/>
        </p:nvPicPr>
        <p:blipFill>
          <a:blip r:embed="rId2" cstate="print"/>
          <a:srcRect/>
          <a:stretch>
            <a:fillRect/>
          </a:stretch>
        </p:blipFill>
        <p:spPr bwMode="auto">
          <a:xfrm>
            <a:off x="1295400" y="2362200"/>
            <a:ext cx="667067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Structure of RNA</a:t>
            </a:r>
            <a:endParaRPr lang="en-US" dirty="0"/>
          </a:p>
        </p:txBody>
      </p:sp>
      <p:sp>
        <p:nvSpPr>
          <p:cNvPr id="58371" name="TextBox 2"/>
          <p:cNvSpPr txBox="1">
            <a:spLocks noChangeArrowheads="1"/>
          </p:cNvSpPr>
          <p:nvPr/>
        </p:nvSpPr>
        <p:spPr bwMode="auto">
          <a:xfrm>
            <a:off x="381000" y="1676400"/>
            <a:ext cx="5029200" cy="5016500"/>
          </a:xfrm>
          <a:prstGeom prst="rect">
            <a:avLst/>
          </a:prstGeom>
          <a:noFill/>
          <a:ln w="9525">
            <a:noFill/>
            <a:miter lim="800000"/>
            <a:headEnd/>
            <a:tailEnd/>
          </a:ln>
        </p:spPr>
        <p:txBody>
          <a:bodyPr>
            <a:spAutoFit/>
          </a:bodyPr>
          <a:lstStyle/>
          <a:p>
            <a:r>
              <a:rPr lang="en-US" sz="3200"/>
              <a:t>Monomer is a nucleotide with a 5carbon sugar RIBOSE, phosphate &amp; nitrogen base (A, G, C &amp; URACIL)</a:t>
            </a:r>
          </a:p>
          <a:p>
            <a:endParaRPr lang="en-US" sz="3200"/>
          </a:p>
          <a:p>
            <a:r>
              <a:rPr lang="en-US" sz="3200"/>
              <a:t>Single stranded</a:t>
            </a:r>
          </a:p>
          <a:p>
            <a:endParaRPr lang="en-US" sz="3200"/>
          </a:p>
          <a:p>
            <a:r>
              <a:rPr lang="en-US" sz="3200"/>
              <a:t>3 types mRNA, tRNA, rRNA</a:t>
            </a:r>
          </a:p>
        </p:txBody>
      </p:sp>
      <p:pic>
        <p:nvPicPr>
          <p:cNvPr id="58372" name="Picture 3" descr="mRNA-colored.gif"/>
          <p:cNvPicPr>
            <a:picLocks noChangeAspect="1"/>
          </p:cNvPicPr>
          <p:nvPr/>
        </p:nvPicPr>
        <p:blipFill>
          <a:blip r:embed="rId2" cstate="print"/>
          <a:srcRect/>
          <a:stretch>
            <a:fillRect/>
          </a:stretch>
        </p:blipFill>
        <p:spPr bwMode="auto">
          <a:xfrm>
            <a:off x="5638800" y="533400"/>
            <a:ext cx="2971800" cy="608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descr="It's really sad how funny I'm finding these science jokes// ... It is sad that I love this so... URACIL. I'm a bio nerd... #SORRYNOTSORRY"/>
          <p:cNvPicPr>
            <a:picLocks noChangeAspect="1" noChangeArrowheads="1"/>
          </p:cNvPicPr>
          <p:nvPr/>
        </p:nvPicPr>
        <p:blipFill>
          <a:blip r:embed="rId2" cstate="print"/>
          <a:srcRect/>
          <a:stretch>
            <a:fillRect/>
          </a:stretch>
        </p:blipFill>
        <p:spPr bwMode="auto">
          <a:xfrm>
            <a:off x="2362200" y="228600"/>
            <a:ext cx="4800600" cy="6365436"/>
          </a:xfrm>
          <a:prstGeom prst="rect">
            <a:avLst/>
          </a:prstGeom>
          <a:noFill/>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2"/>
          <p:cNvSpPr txBox="1">
            <a:spLocks noChangeArrowheads="1"/>
          </p:cNvSpPr>
          <p:nvPr/>
        </p:nvSpPr>
        <p:spPr bwMode="auto">
          <a:xfrm>
            <a:off x="609600" y="457200"/>
            <a:ext cx="8305800" cy="4032250"/>
          </a:xfrm>
          <a:prstGeom prst="rect">
            <a:avLst/>
          </a:prstGeom>
          <a:noFill/>
          <a:ln w="9525">
            <a:noFill/>
            <a:miter lim="800000"/>
            <a:headEnd/>
            <a:tailEnd/>
          </a:ln>
        </p:spPr>
        <p:txBody>
          <a:bodyPr>
            <a:spAutoFit/>
          </a:bodyPr>
          <a:lstStyle/>
          <a:p>
            <a:r>
              <a:rPr lang="en-US" sz="3200"/>
              <a:t>messengerRNA (mRNA) – copy instructions from DNA</a:t>
            </a:r>
          </a:p>
          <a:p>
            <a:endParaRPr lang="en-US" sz="3200"/>
          </a:p>
          <a:p>
            <a:r>
              <a:rPr lang="en-US" sz="3200"/>
              <a:t>ribosomalRNA (rRNA) – located in ribosome, helps with protein synthesis</a:t>
            </a:r>
          </a:p>
          <a:p>
            <a:endParaRPr lang="en-US" sz="3200"/>
          </a:p>
          <a:p>
            <a:r>
              <a:rPr lang="en-US" sz="3200"/>
              <a:t>transferRNA (tRNA) – transfers amino acids to ribosomes to create proteins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typesrna.jpg"/>
          <p:cNvPicPr>
            <a:picLocks noChangeAspect="1"/>
          </p:cNvPicPr>
          <p:nvPr/>
        </p:nvPicPr>
        <p:blipFill>
          <a:blip r:embed="rId2" cstate="print"/>
          <a:srcRect/>
          <a:stretch>
            <a:fillRect/>
          </a:stretch>
        </p:blipFill>
        <p:spPr bwMode="auto">
          <a:xfrm>
            <a:off x="26988" y="0"/>
            <a:ext cx="9090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685800"/>
            <a:ext cx="8382000" cy="5294313"/>
          </a:xfrm>
          <a:prstGeom prst="rect">
            <a:avLst/>
          </a:prstGeom>
          <a:noFill/>
          <a:ln w="9525">
            <a:noFill/>
            <a:miter lim="800000"/>
            <a:headEnd/>
            <a:tailEnd/>
          </a:ln>
        </p:spPr>
        <p:txBody>
          <a:bodyPr>
            <a:spAutoFit/>
          </a:bodyPr>
          <a:lstStyle/>
          <a:p>
            <a:r>
              <a:rPr lang="en-US" sz="3200" b="1"/>
              <a:t>Protein Synthesis</a:t>
            </a:r>
          </a:p>
          <a:p>
            <a:pPr lvl="1">
              <a:buFont typeface="Arial" charset="0"/>
              <a:buChar char="•"/>
            </a:pPr>
            <a:r>
              <a:rPr lang="en-US" sz="3200"/>
              <a:t>process of making proteins by stringing together amino acids to form polypeptide chains</a:t>
            </a:r>
          </a:p>
          <a:p>
            <a:pPr lvl="1">
              <a:buFont typeface="Arial" charset="0"/>
              <a:buChar char="•"/>
            </a:pPr>
            <a:r>
              <a:rPr lang="en-US" sz="3200" b="1"/>
              <a:t>transcription</a:t>
            </a:r>
            <a:r>
              <a:rPr lang="en-US" sz="3200"/>
              <a:t> (RNA synthesis) copies a small section of DNA (a gene) creating mRNA</a:t>
            </a:r>
          </a:p>
          <a:p>
            <a:pPr lvl="1">
              <a:buFont typeface="Arial" charset="0"/>
              <a:buChar char="•"/>
            </a:pPr>
            <a:r>
              <a:rPr lang="en-US" sz="3200"/>
              <a:t>uses base pairing rules</a:t>
            </a:r>
          </a:p>
          <a:p>
            <a:pPr lvl="1">
              <a:buFont typeface="Arial" charset="0"/>
              <a:buChar char="•"/>
            </a:pPr>
            <a:r>
              <a:rPr lang="en-US" sz="3200" b="1"/>
              <a:t>translation </a:t>
            </a:r>
            <a:r>
              <a:rPr lang="en-US" sz="3200"/>
              <a:t>reading instructions from mRNA to make protein</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quidbio.pbworks.com/f/ergolgi.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1524000"/>
            <a:ext cx="4957459" cy="43148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8661"/>
            <a:ext cx="8229600" cy="639762"/>
          </a:xfrm>
        </p:spPr>
        <p:txBody>
          <a:bodyPr>
            <a:normAutofit fontScale="90000"/>
          </a:bodyPr>
          <a:lstStyle/>
          <a:p>
            <a:r>
              <a:rPr lang="en-US" dirty="0" smtClean="0"/>
              <a:t>Protein Synthesis</a:t>
            </a:r>
            <a:endParaRPr lang="en-US" dirty="0"/>
          </a:p>
        </p:txBody>
      </p:sp>
      <p:sp>
        <p:nvSpPr>
          <p:cNvPr id="3" name="Content Placeholder 2"/>
          <p:cNvSpPr>
            <a:spLocks noGrp="1"/>
          </p:cNvSpPr>
          <p:nvPr>
            <p:ph idx="1"/>
          </p:nvPr>
        </p:nvSpPr>
        <p:spPr>
          <a:xfrm>
            <a:off x="76200" y="609600"/>
            <a:ext cx="4110340" cy="6096000"/>
          </a:xfrm>
        </p:spPr>
        <p:txBody>
          <a:bodyPr>
            <a:normAutofit fontScale="77500" lnSpcReduction="20000"/>
          </a:bodyPr>
          <a:lstStyle/>
          <a:p>
            <a:pPr marL="0" lvl="0" indent="0">
              <a:buNone/>
            </a:pPr>
            <a:r>
              <a:rPr lang="en-US" i="1" dirty="0" smtClean="0"/>
              <a:t>Proteins are code for by genes on DNA.</a:t>
            </a:r>
          </a:p>
          <a:p>
            <a:pPr marL="514350" lvl="0" indent="-514350">
              <a:buFont typeface="+mj-lt"/>
              <a:buAutoNum type="arabicPeriod"/>
            </a:pPr>
            <a:r>
              <a:rPr lang="en-US" i="1" dirty="0" smtClean="0"/>
              <a:t>mRNA “reads” the gene and carries the message to the </a:t>
            </a:r>
            <a:r>
              <a:rPr lang="en-US" i="1" dirty="0" err="1" smtClean="0"/>
              <a:t>ribosomes</a:t>
            </a:r>
            <a:r>
              <a:rPr lang="en-US" i="1" dirty="0" smtClean="0"/>
              <a:t> </a:t>
            </a:r>
          </a:p>
          <a:p>
            <a:pPr marL="514350" lvl="0" indent="-514350">
              <a:buFont typeface="+mj-lt"/>
              <a:buAutoNum type="arabicPeriod"/>
            </a:pPr>
            <a:endParaRPr lang="en-US" i="1" dirty="0" smtClean="0"/>
          </a:p>
          <a:p>
            <a:pPr marL="514350" lvl="0" indent="-514350">
              <a:buFont typeface="+mj-lt"/>
              <a:buAutoNum type="arabicPeriod"/>
            </a:pPr>
            <a:r>
              <a:rPr lang="en-US" i="1" dirty="0" smtClean="0"/>
              <a:t>At the </a:t>
            </a:r>
            <a:r>
              <a:rPr lang="en-US" i="1" dirty="0" err="1" smtClean="0"/>
              <a:t>ribosomes</a:t>
            </a:r>
            <a:r>
              <a:rPr lang="en-US" i="1" dirty="0" smtClean="0"/>
              <a:t> proteins are created</a:t>
            </a:r>
          </a:p>
          <a:p>
            <a:pPr marL="514350" lvl="0" indent="-514350">
              <a:buFont typeface="+mj-lt"/>
              <a:buAutoNum type="arabicPeriod"/>
            </a:pPr>
            <a:endParaRPr lang="en-US" i="1" dirty="0" smtClean="0"/>
          </a:p>
          <a:p>
            <a:pPr marL="514350" lvl="0" indent="-514350">
              <a:buFont typeface="+mj-lt"/>
              <a:buAutoNum type="arabicPeriod"/>
            </a:pPr>
            <a:r>
              <a:rPr lang="en-US" i="1" dirty="0" smtClean="0"/>
              <a:t>The proteins produced will be transported in a vesicle to the </a:t>
            </a:r>
            <a:r>
              <a:rPr lang="en-US" i="1" dirty="0"/>
              <a:t>Golgi apparatus </a:t>
            </a:r>
            <a:r>
              <a:rPr lang="en-US" i="1" dirty="0" smtClean="0"/>
              <a:t>which will </a:t>
            </a:r>
            <a:r>
              <a:rPr lang="en-US" i="1" dirty="0"/>
              <a:t>package </a:t>
            </a:r>
            <a:r>
              <a:rPr lang="en-US" i="1" dirty="0" smtClean="0"/>
              <a:t>the proteins </a:t>
            </a:r>
            <a:r>
              <a:rPr lang="en-US" i="1" dirty="0"/>
              <a:t>and </a:t>
            </a:r>
            <a:r>
              <a:rPr lang="en-US" i="1" dirty="0" smtClean="0"/>
              <a:t>export proteins in another vesicle </a:t>
            </a:r>
            <a:r>
              <a:rPr lang="en-US" i="1" dirty="0"/>
              <a:t>to the cell or other cells.</a:t>
            </a:r>
            <a:endParaRPr lang="en-US" dirty="0"/>
          </a:p>
          <a:p>
            <a:endParaRPr lang="en-US" dirty="0"/>
          </a:p>
        </p:txBody>
      </p:sp>
      <p:sp>
        <p:nvSpPr>
          <p:cNvPr id="4" name="TextBox 3"/>
          <p:cNvSpPr txBox="1"/>
          <p:nvPr/>
        </p:nvSpPr>
        <p:spPr>
          <a:xfrm>
            <a:off x="6629400" y="4038600"/>
            <a:ext cx="762000" cy="369332"/>
          </a:xfrm>
          <a:prstGeom prst="rect">
            <a:avLst/>
          </a:prstGeom>
          <a:noFill/>
        </p:spPr>
        <p:txBody>
          <a:bodyPr wrap="square" rtlCol="0">
            <a:spAutoFit/>
          </a:bodyPr>
          <a:lstStyle/>
          <a:p>
            <a:r>
              <a:rPr lang="en-US" b="1" dirty="0" smtClean="0"/>
              <a:t>3</a:t>
            </a:r>
            <a:endParaRPr lang="en-US" b="1" dirty="0"/>
          </a:p>
        </p:txBody>
      </p:sp>
      <p:sp>
        <p:nvSpPr>
          <p:cNvPr id="6" name="TextBox 5"/>
          <p:cNvSpPr txBox="1"/>
          <p:nvPr/>
        </p:nvSpPr>
        <p:spPr>
          <a:xfrm>
            <a:off x="4117910" y="2147987"/>
            <a:ext cx="381000" cy="369332"/>
          </a:xfrm>
          <a:prstGeom prst="rect">
            <a:avLst/>
          </a:prstGeom>
          <a:noFill/>
        </p:spPr>
        <p:txBody>
          <a:bodyPr wrap="square" rtlCol="0">
            <a:spAutoFit/>
          </a:bodyPr>
          <a:lstStyle/>
          <a:p>
            <a:r>
              <a:rPr lang="en-US" b="1" dirty="0"/>
              <a:t>1</a:t>
            </a:r>
          </a:p>
        </p:txBody>
      </p:sp>
      <p:sp>
        <p:nvSpPr>
          <p:cNvPr id="7" name="TextBox 6"/>
          <p:cNvSpPr txBox="1"/>
          <p:nvPr/>
        </p:nvSpPr>
        <p:spPr>
          <a:xfrm>
            <a:off x="5562600" y="1963321"/>
            <a:ext cx="762000" cy="369332"/>
          </a:xfrm>
          <a:prstGeom prst="rect">
            <a:avLst/>
          </a:prstGeom>
          <a:noFill/>
        </p:spPr>
        <p:txBody>
          <a:bodyPr wrap="square" rtlCol="0">
            <a:spAutoFit/>
          </a:bodyPr>
          <a:lstStyle/>
          <a:p>
            <a:r>
              <a:rPr lang="en-US" b="1" dirty="0" smtClean="0"/>
              <a:t>2</a:t>
            </a:r>
            <a:endParaRPr lang="en-US" b="1" dirty="0"/>
          </a:p>
        </p:txBody>
      </p:sp>
      <p:sp>
        <p:nvSpPr>
          <p:cNvPr id="8" name="TextBox 7"/>
          <p:cNvSpPr txBox="1"/>
          <p:nvPr/>
        </p:nvSpPr>
        <p:spPr>
          <a:xfrm>
            <a:off x="7620000" y="2883932"/>
            <a:ext cx="762000" cy="369332"/>
          </a:xfrm>
          <a:prstGeom prst="rect">
            <a:avLst/>
          </a:prstGeom>
          <a:noFill/>
        </p:spPr>
        <p:txBody>
          <a:bodyPr wrap="square" rtlCol="0">
            <a:spAutoFit/>
          </a:bodyPr>
          <a:lstStyle/>
          <a:p>
            <a:r>
              <a:rPr lang="en-US" b="1" dirty="0" smtClean="0"/>
              <a:t>4</a:t>
            </a:r>
            <a:endParaRPr lang="en-US" b="1" dirty="0"/>
          </a:p>
        </p:txBody>
      </p:sp>
    </p:spTree>
    <p:extLst>
      <p:ext uri="{BB962C8B-B14F-4D97-AF65-F5344CB8AC3E}">
        <p14:creationId xmlns:p14="http://schemas.microsoft.com/office/powerpoint/2010/main" xmlns="" val="15703040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olowizard with the pick-up lines http://science.memebase.com/2011/11/05/funny-science-news-experiments-memes-simon-helberg-is-the-pickupline-scientist/: "/>
          <p:cNvPicPr>
            <a:picLocks noChangeAspect="1" noChangeArrowheads="1"/>
          </p:cNvPicPr>
          <p:nvPr/>
        </p:nvPicPr>
        <p:blipFill>
          <a:blip r:embed="rId2" cstate="print"/>
          <a:srcRect/>
          <a:stretch>
            <a:fillRect/>
          </a:stretch>
        </p:blipFill>
        <p:spPr bwMode="auto">
          <a:xfrm>
            <a:off x="1752600" y="0"/>
            <a:ext cx="4876800" cy="6650694"/>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trnascriptiontrnaslation.jpg"/>
          <p:cNvPicPr>
            <a:picLocks noChangeAspect="1"/>
          </p:cNvPicPr>
          <p:nvPr/>
        </p:nvPicPr>
        <p:blipFill>
          <a:blip r:embed="rId2" cstate="print"/>
          <a:srcRect/>
          <a:stretch>
            <a:fillRect/>
          </a:stretch>
        </p:blipFill>
        <p:spPr bwMode="auto">
          <a:xfrm>
            <a:off x="7094271" y="5257800"/>
            <a:ext cx="1475054" cy="1104900"/>
          </a:xfrm>
          <a:prstGeom prst="rect">
            <a:avLst/>
          </a:prstGeom>
          <a:noFill/>
          <a:ln w="9525">
            <a:noFill/>
            <a:miter lim="800000"/>
            <a:headEnd/>
            <a:tailEnd/>
          </a:ln>
        </p:spPr>
      </p:pic>
      <p:pic>
        <p:nvPicPr>
          <p:cNvPr id="180226" name="Picture 2" descr="http://www.montville.net/cms/lib3/NJ01001247/Centricity/Domain/571/biology%20files/Transcription_Translation/Transcription%20Translation%20Diagram.png"/>
          <p:cNvPicPr>
            <a:picLocks noChangeAspect="1" noChangeArrowheads="1"/>
          </p:cNvPicPr>
          <p:nvPr/>
        </p:nvPicPr>
        <p:blipFill>
          <a:blip r:embed="rId3" cstate="print"/>
          <a:srcRect/>
          <a:stretch>
            <a:fillRect/>
          </a:stretch>
        </p:blipFill>
        <p:spPr bwMode="auto">
          <a:xfrm>
            <a:off x="0" y="76200"/>
            <a:ext cx="9144000" cy="675008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bonds</a:t>
            </a:r>
            <a:endParaRPr lang="en-US" dirty="0"/>
          </a:p>
        </p:txBody>
      </p:sp>
      <p:sp>
        <p:nvSpPr>
          <p:cNvPr id="3" name="Content Placeholder 2"/>
          <p:cNvSpPr>
            <a:spLocks noGrp="1"/>
          </p:cNvSpPr>
          <p:nvPr>
            <p:ph idx="1"/>
          </p:nvPr>
        </p:nvSpPr>
        <p:spPr/>
        <p:txBody>
          <a:bodyPr/>
          <a:lstStyle/>
          <a:p>
            <a:endParaRPr lang="en-US"/>
          </a:p>
        </p:txBody>
      </p:sp>
      <p:pic>
        <p:nvPicPr>
          <p:cNvPr id="21506" name="Picture 2" descr="http://www.biology.arizona.edu/biochemistry/tutorials/chemistry/graphics/water.gif"/>
          <p:cNvPicPr>
            <a:picLocks noChangeAspect="1" noChangeArrowheads="1"/>
          </p:cNvPicPr>
          <p:nvPr/>
        </p:nvPicPr>
        <p:blipFill>
          <a:blip r:embed="rId2" cstate="print"/>
          <a:srcRect/>
          <a:stretch>
            <a:fillRect/>
          </a:stretch>
        </p:blipFill>
        <p:spPr bwMode="auto">
          <a:xfrm>
            <a:off x="838200" y="2743200"/>
            <a:ext cx="3353397" cy="3419476"/>
          </a:xfrm>
          <a:prstGeom prst="rect">
            <a:avLst/>
          </a:prstGeom>
          <a:noFill/>
        </p:spPr>
      </p:pic>
      <p:pic>
        <p:nvPicPr>
          <p:cNvPr id="21508" name="Picture 4" descr="http://t2.gstatic.com/images?q=tbn:ANd9GcRu5ptXqexhUBOdBCkrRUNFwHN_nXPlp7L9rveGIgXZ5d1qSgDe"/>
          <p:cNvPicPr>
            <a:picLocks noChangeAspect="1" noChangeArrowheads="1"/>
          </p:cNvPicPr>
          <p:nvPr/>
        </p:nvPicPr>
        <p:blipFill>
          <a:blip r:embed="rId3" cstate="print"/>
          <a:srcRect/>
          <a:stretch>
            <a:fillRect/>
          </a:stretch>
        </p:blipFill>
        <p:spPr bwMode="auto">
          <a:xfrm>
            <a:off x="4495800" y="1524000"/>
            <a:ext cx="3465870" cy="2686051"/>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13315" name="Text Placeholder 2"/>
          <p:cNvSpPr>
            <a:spLocks noGrp="1"/>
          </p:cNvSpPr>
          <p:nvPr>
            <p:ph type="body" idx="1"/>
          </p:nvPr>
        </p:nvSpPr>
        <p:spPr/>
        <p:txBody>
          <a:bodyPr/>
          <a:lstStyle/>
          <a:p>
            <a:pPr eaLnBrk="1" hangingPunct="1"/>
            <a:endParaRPr lang="en-US" smtClean="0"/>
          </a:p>
        </p:txBody>
      </p:sp>
      <p:sp>
        <p:nvSpPr>
          <p:cNvPr id="13316" name="Text Placeholder 4"/>
          <p:cNvSpPr>
            <a:spLocks noGrp="1"/>
          </p:cNvSpPr>
          <p:nvPr>
            <p:ph type="body" sz="half" idx="3"/>
          </p:nvPr>
        </p:nvSpPr>
        <p:spPr>
          <a:xfrm>
            <a:off x="4645025" y="5410200"/>
            <a:ext cx="4041775" cy="762000"/>
          </a:xfrm>
        </p:spPr>
        <p:txBody>
          <a:bodyPr/>
          <a:lstStyle/>
          <a:p>
            <a:pPr eaLnBrk="1" hangingPunct="1"/>
            <a:endParaRPr lang="en-US" smtClean="0"/>
          </a:p>
        </p:txBody>
      </p:sp>
      <p:sp>
        <p:nvSpPr>
          <p:cNvPr id="13317" name="Content Placeholder 3"/>
          <p:cNvSpPr>
            <a:spLocks noGrp="1"/>
          </p:cNvSpPr>
          <p:nvPr>
            <p:ph sz="quarter" idx="2"/>
          </p:nvPr>
        </p:nvSpPr>
        <p:spPr>
          <a:xfrm>
            <a:off x="457200" y="1444625"/>
            <a:ext cx="4040188" cy="3941763"/>
          </a:xfrm>
          <a:ln>
            <a:prstDash val="solid"/>
          </a:ln>
        </p:spPr>
        <p:txBody>
          <a:bodyPr/>
          <a:lstStyle/>
          <a:p>
            <a:pPr eaLnBrk="1" hangingPunct="1"/>
            <a:endParaRPr lang="en-US" smtClean="0"/>
          </a:p>
        </p:txBody>
      </p:sp>
      <p:sp>
        <p:nvSpPr>
          <p:cNvPr id="13318" name="Content Placeholder 5"/>
          <p:cNvSpPr>
            <a:spLocks noGrp="1"/>
          </p:cNvSpPr>
          <p:nvPr>
            <p:ph sz="quarter" idx="4"/>
          </p:nvPr>
        </p:nvSpPr>
        <p:spPr>
          <a:xfrm>
            <a:off x="4645025" y="1444625"/>
            <a:ext cx="4041775" cy="3941763"/>
          </a:xfrm>
          <a:ln>
            <a:prstDash val="solid"/>
          </a:ln>
        </p:spPr>
        <p:txBody>
          <a:bodyPr/>
          <a:lstStyle/>
          <a:p>
            <a:pPr eaLnBrk="1" hangingPunct="1">
              <a:spcBef>
                <a:spcPct val="0"/>
              </a:spcBef>
            </a:pPr>
            <a:endParaRPr lang="en-US" smtClean="0"/>
          </a:p>
        </p:txBody>
      </p:sp>
      <p:pic>
        <p:nvPicPr>
          <p:cNvPr id="13319" name="Picture 2" descr="http://www.brooklyn.cuny.edu/bc/ahp/BioInfo/graphics/GP.GeneticCode.GIF"/>
          <p:cNvPicPr>
            <a:picLocks noChangeAspect="1" noChangeArrowheads="1"/>
          </p:cNvPicPr>
          <p:nvPr/>
        </p:nvPicPr>
        <p:blipFill>
          <a:blip r:embed="rId2" cstate="print"/>
          <a:srcRect/>
          <a:stretch>
            <a:fillRect/>
          </a:stretch>
        </p:blipFill>
        <p:spPr bwMode="auto">
          <a:xfrm>
            <a:off x="838200" y="228600"/>
            <a:ext cx="66294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Biology jokes :) hahahahahahahahahahahahahahahahahahahahahahahahahahahahahahahahahahahahahahahahahahahahahahahahahahahahaha ...I think it's kinda sad I get that, but still awesome :D: "/>
          <p:cNvPicPr>
            <a:picLocks noChangeAspect="1" noChangeArrowheads="1"/>
          </p:cNvPicPr>
          <p:nvPr/>
        </p:nvPicPr>
        <p:blipFill>
          <a:blip r:embed="rId2" cstate="print"/>
          <a:srcRect/>
          <a:stretch>
            <a:fillRect/>
          </a:stretch>
        </p:blipFill>
        <p:spPr bwMode="auto">
          <a:xfrm>
            <a:off x="1371600" y="228600"/>
            <a:ext cx="6629400" cy="66294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The Genetic Code</a:t>
            </a:r>
            <a:endParaRPr lang="en-US" dirty="0"/>
          </a:p>
        </p:txBody>
      </p:sp>
      <p:sp>
        <p:nvSpPr>
          <p:cNvPr id="63491" name="TextBox 2"/>
          <p:cNvSpPr txBox="1">
            <a:spLocks noChangeArrowheads="1"/>
          </p:cNvSpPr>
          <p:nvPr/>
        </p:nvSpPr>
        <p:spPr bwMode="auto">
          <a:xfrm>
            <a:off x="457200" y="1676400"/>
            <a:ext cx="8077200" cy="5294313"/>
          </a:xfrm>
          <a:prstGeom prst="rect">
            <a:avLst/>
          </a:prstGeom>
          <a:noFill/>
          <a:ln w="9525">
            <a:noFill/>
            <a:miter lim="800000"/>
            <a:headEnd/>
            <a:tailEnd/>
          </a:ln>
        </p:spPr>
        <p:txBody>
          <a:bodyPr>
            <a:spAutoFit/>
          </a:bodyPr>
          <a:lstStyle/>
          <a:p>
            <a:r>
              <a:rPr lang="en-US"/>
              <a:t>-</a:t>
            </a:r>
            <a:r>
              <a:rPr lang="en-US" sz="3200"/>
              <a:t>four base pairs on mRNA (AUGC) code for 20 amino acids that build proteins</a:t>
            </a:r>
          </a:p>
          <a:p>
            <a:endParaRPr lang="en-US" sz="3200"/>
          </a:p>
          <a:p>
            <a:r>
              <a:rPr lang="en-US" sz="3200"/>
              <a:t>-3 consecutive bases on mRNA are called a CODON &amp; code for specific  amino acids</a:t>
            </a:r>
          </a:p>
          <a:p>
            <a:endParaRPr lang="en-US" sz="3200"/>
          </a:p>
          <a:p>
            <a:r>
              <a:rPr lang="en-US" sz="3200"/>
              <a:t>-</a:t>
            </a:r>
            <a:r>
              <a:rPr lang="en-US" sz="3200">
                <a:sym typeface="Wingdings" pitchFamily="2" charset="2"/>
              </a:rPr>
              <a:t>AUG – start codon begins protein synthesis</a:t>
            </a:r>
          </a:p>
          <a:p>
            <a:r>
              <a:rPr lang="en-US" sz="3200">
                <a:sym typeface="Wingdings" pitchFamily="2" charset="2"/>
              </a:rPr>
              <a:t>-UAA, UAG, UGA – stop codons end protein synthesis</a:t>
            </a:r>
          </a:p>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eneticcodon.gif"/>
          <p:cNvPicPr>
            <a:picLocks noChangeAspect="1"/>
          </p:cNvPicPr>
          <p:nvPr/>
        </p:nvPicPr>
        <p:blipFill>
          <a:blip r:embed="rId2" cstate="print"/>
          <a:srcRect/>
          <a:stretch>
            <a:fillRect/>
          </a:stretch>
        </p:blipFill>
        <p:spPr bwMode="auto">
          <a:xfrm>
            <a:off x="1371600" y="304800"/>
            <a:ext cx="6400800" cy="636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indent="0">
              <a:defRPr/>
            </a:pPr>
            <a:r>
              <a:rPr lang="en-US" dirty="0" smtClean="0"/>
              <a:t>What amino acids does the following mRNA strand code for?</a:t>
            </a:r>
            <a:endParaRPr lang="en-US" dirty="0"/>
          </a:p>
        </p:txBody>
      </p:sp>
      <p:sp>
        <p:nvSpPr>
          <p:cNvPr id="65539" name="TextBox 2"/>
          <p:cNvSpPr txBox="1">
            <a:spLocks noChangeArrowheads="1"/>
          </p:cNvSpPr>
          <p:nvPr/>
        </p:nvSpPr>
        <p:spPr bwMode="auto">
          <a:xfrm>
            <a:off x="2057400" y="1447800"/>
            <a:ext cx="5024438" cy="646113"/>
          </a:xfrm>
          <a:prstGeom prst="rect">
            <a:avLst/>
          </a:prstGeom>
          <a:noFill/>
          <a:ln w="9525">
            <a:noFill/>
            <a:miter lim="800000"/>
            <a:headEnd/>
            <a:tailEnd/>
          </a:ln>
        </p:spPr>
        <p:txBody>
          <a:bodyPr>
            <a:spAutoFit/>
          </a:bodyPr>
          <a:lstStyle/>
          <a:p>
            <a:r>
              <a:rPr lang="en-US" sz="3600"/>
              <a:t>AUG CGA CUU UGA</a:t>
            </a:r>
          </a:p>
        </p:txBody>
      </p:sp>
      <p:pic>
        <p:nvPicPr>
          <p:cNvPr id="65540" name="Picture 3" descr="Codons.gif"/>
          <p:cNvPicPr>
            <a:picLocks noChangeAspect="1"/>
          </p:cNvPicPr>
          <p:nvPr/>
        </p:nvPicPr>
        <p:blipFill>
          <a:blip r:embed="rId3" cstate="print"/>
          <a:srcRect/>
          <a:stretch>
            <a:fillRect/>
          </a:stretch>
        </p:blipFill>
        <p:spPr bwMode="auto">
          <a:xfrm>
            <a:off x="2286000" y="2362200"/>
            <a:ext cx="4495800"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l">
              <a:defRPr/>
            </a:pPr>
            <a:r>
              <a:rPr lang="en-US" dirty="0" smtClean="0"/>
              <a:t>Mutations</a:t>
            </a:r>
            <a:endParaRPr lang="en-US" dirty="0"/>
          </a:p>
        </p:txBody>
      </p:sp>
      <p:sp>
        <p:nvSpPr>
          <p:cNvPr id="66563" name="TextBox 2"/>
          <p:cNvSpPr txBox="1">
            <a:spLocks noChangeArrowheads="1"/>
          </p:cNvSpPr>
          <p:nvPr/>
        </p:nvSpPr>
        <p:spPr bwMode="auto">
          <a:xfrm>
            <a:off x="381000" y="1371600"/>
            <a:ext cx="3810000" cy="5016758"/>
          </a:xfrm>
          <a:prstGeom prst="rect">
            <a:avLst/>
          </a:prstGeom>
          <a:noFill/>
          <a:ln w="9525">
            <a:noFill/>
            <a:miter lim="800000"/>
            <a:headEnd/>
            <a:tailEnd/>
          </a:ln>
        </p:spPr>
        <p:txBody>
          <a:bodyPr wrap="square">
            <a:spAutoFit/>
          </a:bodyPr>
          <a:lstStyle/>
          <a:p>
            <a:r>
              <a:rPr lang="en-US" sz="3200" dirty="0"/>
              <a:t>Mistakes or changes in the DNA that are heritable (able to be passed down to the next </a:t>
            </a:r>
            <a:r>
              <a:rPr lang="en-US" sz="3200" dirty="0" smtClean="0"/>
              <a:t>generation)</a:t>
            </a:r>
            <a:endParaRPr lang="en-US" sz="3200" dirty="0"/>
          </a:p>
          <a:p>
            <a:r>
              <a:rPr lang="en-US" sz="3200" dirty="0"/>
              <a:t>Point mutation – changes in one or a few </a:t>
            </a:r>
            <a:r>
              <a:rPr lang="en-US" sz="3200" dirty="0" smtClean="0"/>
              <a:t>nucleotides </a:t>
            </a:r>
            <a:r>
              <a:rPr lang="en-US" sz="3200" dirty="0" err="1" smtClean="0"/>
              <a:t>missence</a:t>
            </a:r>
            <a:r>
              <a:rPr lang="en-US" sz="3200" dirty="0" smtClean="0"/>
              <a:t>/</a:t>
            </a:r>
            <a:r>
              <a:rPr lang="en-US" sz="3200" dirty="0" err="1" smtClean="0"/>
              <a:t>nonsence</a:t>
            </a:r>
            <a:endParaRPr lang="en-US" sz="3200" dirty="0"/>
          </a:p>
        </p:txBody>
      </p:sp>
      <p:pic>
        <p:nvPicPr>
          <p:cNvPr id="4" name="Picture 3" descr="point_mutation_types.png"/>
          <p:cNvPicPr>
            <a:picLocks noChangeAspect="1"/>
          </p:cNvPicPr>
          <p:nvPr/>
        </p:nvPicPr>
        <p:blipFill>
          <a:blip r:embed="rId2" cstate="print"/>
          <a:stretch>
            <a:fillRect/>
          </a:stretch>
        </p:blipFill>
        <p:spPr>
          <a:xfrm>
            <a:off x="4724400" y="457200"/>
            <a:ext cx="4052888" cy="5715000"/>
          </a:xfrm>
          <a:prstGeom prst="rect">
            <a:avLst/>
          </a:prstGeom>
          <a:solidFill>
            <a:schemeClr val="tx1"/>
          </a:solidFill>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Those deletion gene mutation stories are pretty terrifying.Don’t forget to check out the rest of our dorky science comics at our site!: "/>
          <p:cNvPicPr>
            <a:picLocks noChangeAspect="1" noChangeArrowheads="1"/>
          </p:cNvPicPr>
          <p:nvPr/>
        </p:nvPicPr>
        <p:blipFill>
          <a:blip r:embed="rId2" cstate="print"/>
          <a:srcRect/>
          <a:stretch>
            <a:fillRect/>
          </a:stretch>
        </p:blipFill>
        <p:spPr bwMode="auto">
          <a:xfrm>
            <a:off x="533400" y="990600"/>
            <a:ext cx="8134410" cy="4572000"/>
          </a:xfrm>
          <a:prstGeom prst="rect">
            <a:avLst/>
          </a:prstGeom>
          <a:noFill/>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218"/>
            <a:ext cx="6248400" cy="1143000"/>
          </a:xfrm>
        </p:spPr>
        <p:txBody>
          <a:bodyPr>
            <a:normAutofit fontScale="90000"/>
          </a:bodyPr>
          <a:lstStyle/>
          <a:p>
            <a:r>
              <a:rPr lang="en-US" dirty="0" smtClean="0"/>
              <a:t>Types of point mutations</a:t>
            </a:r>
            <a:endParaRPr lang="en-US" dirty="0"/>
          </a:p>
        </p:txBody>
      </p:sp>
      <p:pic>
        <p:nvPicPr>
          <p:cNvPr id="1026" name="Picture 2" descr="http://study.com/cimages/multimages/16/point_mutations.PNG"/>
          <p:cNvPicPr>
            <a:picLocks noChangeAspect="1" noChangeArrowheads="1"/>
          </p:cNvPicPr>
          <p:nvPr/>
        </p:nvPicPr>
        <p:blipFill>
          <a:blip r:embed="rId2" cstate="print"/>
          <a:srcRect/>
          <a:stretch>
            <a:fillRect/>
          </a:stretch>
        </p:blipFill>
        <p:spPr bwMode="auto">
          <a:xfrm>
            <a:off x="304800" y="1524000"/>
            <a:ext cx="8600062" cy="4572000"/>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Mutations can be beneficial</a:t>
            </a:r>
            <a:endParaRPr lang="en-US" dirty="0"/>
          </a:p>
        </p:txBody>
      </p:sp>
      <p:sp>
        <p:nvSpPr>
          <p:cNvPr id="5" name="TextBox 4"/>
          <p:cNvSpPr txBox="1"/>
          <p:nvPr/>
        </p:nvSpPr>
        <p:spPr>
          <a:xfrm>
            <a:off x="685800" y="6019800"/>
            <a:ext cx="7543800" cy="369332"/>
          </a:xfrm>
          <a:prstGeom prst="rect">
            <a:avLst/>
          </a:prstGeom>
          <a:noFill/>
        </p:spPr>
        <p:txBody>
          <a:bodyPr wrap="square" rtlCol="0">
            <a:spAutoFit/>
          </a:bodyPr>
          <a:lstStyle/>
          <a:p>
            <a:r>
              <a:rPr lang="en-US" dirty="0" smtClean="0"/>
              <a:t>Red Spot on </a:t>
            </a:r>
            <a:r>
              <a:rPr lang="en-US" dirty="0" err="1" smtClean="0"/>
              <a:t>Friggit</a:t>
            </a:r>
            <a:r>
              <a:rPr lang="en-US" dirty="0" smtClean="0"/>
              <a:t> Bird</a:t>
            </a:r>
            <a:endParaRPr lang="en-US" dirty="0"/>
          </a:p>
        </p:txBody>
      </p:sp>
      <p:sp>
        <p:nvSpPr>
          <p:cNvPr id="174082" name="AutoShape 2" descr="Image result for Frigate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84" name="AutoShape 4" descr="Image result for Frigate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86" name="AutoShape 6" descr="Image result for Frigate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88" name="AutoShape 8" descr="Image result for Frigate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90" name="AutoShape 10" descr="Image result for Frigate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92" name="AutoShape 12" descr="Image result for Frigate bi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094" name="Picture 14" descr="http://cdn.lightgalleries.net/4bd5ec19bec8f/images/FrigateBird-5.jpg"/>
          <p:cNvPicPr>
            <a:picLocks noChangeAspect="1" noChangeArrowheads="1"/>
          </p:cNvPicPr>
          <p:nvPr/>
        </p:nvPicPr>
        <p:blipFill>
          <a:blip r:embed="rId2" cstate="print"/>
          <a:srcRect/>
          <a:stretch>
            <a:fillRect/>
          </a:stretch>
        </p:blipFill>
        <p:spPr bwMode="auto">
          <a:xfrm>
            <a:off x="609600" y="1447800"/>
            <a:ext cx="7620000" cy="5076826"/>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I have blue eyes!!: "/>
          <p:cNvPicPr>
            <a:picLocks noChangeAspect="1" noChangeArrowheads="1"/>
          </p:cNvPicPr>
          <p:nvPr/>
        </p:nvPicPr>
        <p:blipFill>
          <a:blip r:embed="rId2" cstate="print"/>
          <a:srcRect/>
          <a:stretch>
            <a:fillRect/>
          </a:stretch>
        </p:blipFill>
        <p:spPr bwMode="auto">
          <a:xfrm>
            <a:off x="1600200" y="0"/>
            <a:ext cx="6553200" cy="655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descr="Bond, Hydrogen Bond…  WHERE WAS THIS WHILE I WAS IN CHEMISTRY???: "/>
          <p:cNvPicPr>
            <a:picLocks noChangeAspect="1" noChangeArrowheads="1"/>
          </p:cNvPicPr>
          <p:nvPr/>
        </p:nvPicPr>
        <p:blipFill>
          <a:blip r:embed="rId2" cstate="print"/>
          <a:srcRect/>
          <a:stretch>
            <a:fillRect/>
          </a:stretch>
        </p:blipFill>
        <p:spPr bwMode="auto">
          <a:xfrm>
            <a:off x="1676400" y="1247774"/>
            <a:ext cx="5143500" cy="4086226"/>
          </a:xfrm>
          <a:prstGeom prst="rect">
            <a:avLst/>
          </a:prstGeom>
          <a:noFill/>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365760" indent="-256032" eaLnBrk="1" fontAlgn="auto" hangingPunct="1">
              <a:spcAft>
                <a:spcPts val="0"/>
              </a:spcAft>
              <a:buFont typeface="Wingdings 3"/>
              <a:buChar char=""/>
              <a:defRPr/>
            </a:pPr>
            <a:r>
              <a:rPr lang="en-US" dirty="0" smtClean="0">
                <a:solidFill>
                  <a:schemeClr val="accent2"/>
                </a:solidFill>
              </a:rPr>
              <a:t>Original DNA</a:t>
            </a:r>
          </a:p>
          <a:p>
            <a:pPr marL="621792" lvl="1" eaLnBrk="1" fontAlgn="auto" hangingPunct="1">
              <a:spcBef>
                <a:spcPts val="324"/>
              </a:spcBef>
              <a:spcAft>
                <a:spcPts val="0"/>
              </a:spcAft>
              <a:buFont typeface="Verdana"/>
              <a:buNone/>
              <a:defRPr/>
            </a:pPr>
            <a:r>
              <a:rPr lang="en-US" b="1" dirty="0" smtClean="0"/>
              <a:t>		THE CAT ATE THE FAT RAT.</a:t>
            </a:r>
          </a:p>
          <a:p>
            <a:pPr marL="621792" lvl="1" eaLnBrk="1" fontAlgn="auto" hangingPunct="1">
              <a:spcBef>
                <a:spcPts val="324"/>
              </a:spcBef>
              <a:spcAft>
                <a:spcPts val="0"/>
              </a:spcAft>
              <a:buFont typeface="Verdana"/>
              <a:buNone/>
              <a:defRPr/>
            </a:pPr>
            <a:endParaRPr lang="en-US" b="1" dirty="0" smtClean="0"/>
          </a:p>
          <a:p>
            <a:pPr marL="365760" indent="-256032" eaLnBrk="1" fontAlgn="auto" hangingPunct="1">
              <a:spcAft>
                <a:spcPts val="0"/>
              </a:spcAft>
              <a:buFont typeface="Wingdings 3"/>
              <a:buChar char=""/>
              <a:defRPr/>
            </a:pPr>
            <a:r>
              <a:rPr lang="en-US" dirty="0" smtClean="0">
                <a:solidFill>
                  <a:schemeClr val="bg2">
                    <a:lumMod val="25000"/>
                  </a:schemeClr>
                </a:solidFill>
              </a:rPr>
              <a:t>Silent Mutation</a:t>
            </a:r>
          </a:p>
          <a:p>
            <a:pPr marL="859536" lvl="2" eaLnBrk="1" fontAlgn="auto" hangingPunct="1">
              <a:spcAft>
                <a:spcPts val="0"/>
              </a:spcAft>
              <a:buFont typeface="Wingdings 2"/>
              <a:buNone/>
              <a:defRPr/>
            </a:pPr>
            <a:r>
              <a:rPr lang="en-US" sz="2300" b="1" dirty="0" smtClean="0"/>
              <a:t>	THA CAT ATE THE FAT RAT</a:t>
            </a:r>
          </a:p>
          <a:p>
            <a:pPr marL="365760" indent="-256032" eaLnBrk="1" fontAlgn="auto" hangingPunct="1">
              <a:spcAft>
                <a:spcPts val="0"/>
              </a:spcAft>
              <a:buFont typeface="Wingdings 3"/>
              <a:buChar char=""/>
              <a:defRPr/>
            </a:pPr>
            <a:r>
              <a:rPr lang="en-US" dirty="0" smtClean="0">
                <a:solidFill>
                  <a:schemeClr val="bg2">
                    <a:lumMod val="25000"/>
                  </a:schemeClr>
                </a:solidFill>
              </a:rPr>
              <a:t>Nonsense  Mutation</a:t>
            </a:r>
          </a:p>
          <a:p>
            <a:pPr marL="621792" lvl="1" eaLnBrk="1" fontAlgn="auto" hangingPunct="1">
              <a:spcBef>
                <a:spcPts val="324"/>
              </a:spcBef>
              <a:spcAft>
                <a:spcPts val="0"/>
              </a:spcAft>
              <a:buFont typeface="Verdana"/>
              <a:buNone/>
              <a:defRPr/>
            </a:pPr>
            <a:r>
              <a:rPr lang="en-US" b="1" dirty="0" smtClean="0"/>
              <a:t>		THE CAT ATE THE.</a:t>
            </a:r>
          </a:p>
          <a:p>
            <a:pPr marL="365760" indent="-256032" eaLnBrk="1" fontAlgn="auto" hangingPunct="1">
              <a:spcAft>
                <a:spcPts val="0"/>
              </a:spcAft>
              <a:buFont typeface="Wingdings 3"/>
              <a:buChar char=""/>
              <a:defRPr/>
            </a:pPr>
            <a:r>
              <a:rPr lang="en-US" dirty="0" err="1" smtClean="0">
                <a:solidFill>
                  <a:schemeClr val="bg2">
                    <a:lumMod val="25000"/>
                  </a:schemeClr>
                </a:solidFill>
              </a:rPr>
              <a:t>Missense</a:t>
            </a:r>
            <a:r>
              <a:rPr lang="en-US" dirty="0" smtClean="0">
                <a:solidFill>
                  <a:schemeClr val="bg2">
                    <a:lumMod val="25000"/>
                  </a:schemeClr>
                </a:solidFill>
              </a:rPr>
              <a:t> Mutation</a:t>
            </a:r>
          </a:p>
          <a:p>
            <a:pPr marL="621792" lvl="1" eaLnBrk="1" fontAlgn="auto" hangingPunct="1">
              <a:spcBef>
                <a:spcPts val="324"/>
              </a:spcBef>
              <a:spcAft>
                <a:spcPts val="0"/>
              </a:spcAft>
              <a:buFont typeface="Verdana"/>
              <a:buNone/>
              <a:defRPr/>
            </a:pPr>
            <a:r>
              <a:rPr lang="en-US" b="1" dirty="0" smtClean="0"/>
              <a:t>		THE CAR ATE THE FAT RAT.</a:t>
            </a:r>
          </a:p>
          <a:p>
            <a:pPr marL="365760" indent="-256032" eaLnBrk="1" fontAlgn="auto" hangingPunct="1">
              <a:spcAft>
                <a:spcPts val="0"/>
              </a:spcAft>
              <a:buFont typeface="Wingdings 3"/>
              <a:buChar char=""/>
              <a:defRPr/>
            </a:pPr>
            <a:r>
              <a:rPr lang="en-US" dirty="0" err="1" smtClean="0">
                <a:solidFill>
                  <a:schemeClr val="bg2">
                    <a:lumMod val="25000"/>
                  </a:schemeClr>
                </a:solidFill>
              </a:rPr>
              <a:t>Frameshift</a:t>
            </a:r>
            <a:r>
              <a:rPr lang="en-US" dirty="0" smtClean="0">
                <a:solidFill>
                  <a:schemeClr val="bg2">
                    <a:lumMod val="25000"/>
                  </a:schemeClr>
                </a:solidFill>
              </a:rPr>
              <a:t> Mutation</a:t>
            </a:r>
          </a:p>
          <a:p>
            <a:pPr marL="621792" lvl="1" eaLnBrk="1" fontAlgn="auto" hangingPunct="1">
              <a:spcBef>
                <a:spcPts val="324"/>
              </a:spcBef>
              <a:spcAft>
                <a:spcPts val="0"/>
              </a:spcAft>
              <a:buFont typeface="Verdana"/>
              <a:buNone/>
              <a:defRPr/>
            </a:pPr>
            <a:r>
              <a:rPr lang="en-US" b="1" dirty="0" smtClean="0"/>
              <a:t>		THE CCA TAT ETH EFA TRA T.</a:t>
            </a:r>
          </a:p>
          <a:p>
            <a:pPr marL="621792" lvl="1" eaLnBrk="1" fontAlgn="auto" hangingPunct="1">
              <a:spcBef>
                <a:spcPts val="324"/>
              </a:spcBef>
              <a:spcAft>
                <a:spcPts val="0"/>
              </a:spcAft>
              <a:buFont typeface="Verdana"/>
              <a:buNone/>
              <a:defRPr/>
            </a:pPr>
            <a:r>
              <a:rPr lang="en-US" b="1" dirty="0" smtClean="0"/>
              <a:t>		THC ATA TET HEF ATR AT.</a:t>
            </a:r>
          </a:p>
          <a:p>
            <a:pPr marL="365760" indent="-256032" eaLnBrk="1" fontAlgn="auto" hangingPunct="1">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dirty="0" smtClean="0"/>
              <a:t>Chromatin to Chromosomes</a:t>
            </a:r>
          </a:p>
        </p:txBody>
      </p:sp>
      <p:sp>
        <p:nvSpPr>
          <p:cNvPr id="18434" name="Content Placeholder 2"/>
          <p:cNvSpPr>
            <a:spLocks noGrp="1"/>
          </p:cNvSpPr>
          <p:nvPr>
            <p:ph idx="1"/>
          </p:nvPr>
        </p:nvSpPr>
        <p:spPr/>
        <p:txBody>
          <a:bodyPr/>
          <a:lstStyle/>
          <a:p>
            <a:pPr eaLnBrk="1" hangingPunct="1"/>
            <a:endParaRPr lang="en-US" smtClean="0"/>
          </a:p>
        </p:txBody>
      </p:sp>
      <p:pic>
        <p:nvPicPr>
          <p:cNvPr id="18436" name="Picture 2" descr="http://micro.magnet.fsu.edu/cells/nucleus/images/chromatinstructurefigure1.jpg"/>
          <p:cNvPicPr>
            <a:picLocks noChangeAspect="1" noChangeArrowheads="1"/>
          </p:cNvPicPr>
          <p:nvPr/>
        </p:nvPicPr>
        <p:blipFill>
          <a:blip r:embed="rId2" cstate="print"/>
          <a:srcRect/>
          <a:stretch>
            <a:fillRect/>
          </a:stretch>
        </p:blipFill>
        <p:spPr bwMode="auto">
          <a:xfrm>
            <a:off x="0" y="1905000"/>
            <a:ext cx="894873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20482" name="Content Placeholder 2"/>
          <p:cNvSpPr>
            <a:spLocks noGrp="1"/>
          </p:cNvSpPr>
          <p:nvPr>
            <p:ph idx="1"/>
          </p:nvPr>
        </p:nvSpPr>
        <p:spPr/>
        <p:txBody>
          <a:bodyPr/>
          <a:lstStyle/>
          <a:p>
            <a:pPr eaLnBrk="1" hangingPunct="1"/>
            <a:endParaRPr lang="en-US" dirty="0" smtClean="0"/>
          </a:p>
        </p:txBody>
      </p:sp>
      <p:pic>
        <p:nvPicPr>
          <p:cNvPr id="20484" name="Picture 2" descr="http://dj003.k12.sd.us/images/genes.gif"/>
          <p:cNvPicPr>
            <a:picLocks noChangeAspect="1" noChangeArrowheads="1"/>
          </p:cNvPicPr>
          <p:nvPr/>
        </p:nvPicPr>
        <p:blipFill>
          <a:blip r:embed="rId2" cstate="print"/>
          <a:srcRect/>
          <a:stretch>
            <a:fillRect/>
          </a:stretch>
        </p:blipFill>
        <p:spPr bwMode="auto">
          <a:xfrm>
            <a:off x="381000" y="609600"/>
            <a:ext cx="4286250" cy="3952875"/>
          </a:xfrm>
          <a:prstGeom prst="rect">
            <a:avLst/>
          </a:prstGeom>
          <a:noFill/>
          <a:ln w="9525">
            <a:noFill/>
            <a:miter lim="800000"/>
            <a:headEnd/>
            <a:tailEnd/>
          </a:ln>
        </p:spPr>
      </p:pic>
      <p:pic>
        <p:nvPicPr>
          <p:cNvPr id="20485" name="Picture 4" descr="http://ap-bio-patrick-steed.wikispaces.com/file/view/Alleles.gif/85211841/Alleles.gif"/>
          <p:cNvPicPr>
            <a:picLocks noChangeAspect="1" noChangeArrowheads="1"/>
          </p:cNvPicPr>
          <p:nvPr/>
        </p:nvPicPr>
        <p:blipFill>
          <a:blip r:embed="rId3" cstate="print"/>
          <a:srcRect/>
          <a:stretch>
            <a:fillRect/>
          </a:stretch>
        </p:blipFill>
        <p:spPr bwMode="auto">
          <a:xfrm>
            <a:off x="5334000" y="2590800"/>
            <a:ext cx="3286125" cy="4086225"/>
          </a:xfrm>
          <a:prstGeom prst="rect">
            <a:avLst/>
          </a:prstGeom>
          <a:noFill/>
          <a:ln w="9525">
            <a:noFill/>
            <a:miter lim="800000"/>
            <a:headEnd/>
            <a:tailEnd/>
          </a:ln>
        </p:spPr>
      </p:pic>
      <p:sp>
        <p:nvSpPr>
          <p:cNvPr id="6" name="TextBox 5"/>
          <p:cNvSpPr txBox="1"/>
          <p:nvPr/>
        </p:nvSpPr>
        <p:spPr>
          <a:xfrm>
            <a:off x="533400" y="4800600"/>
            <a:ext cx="4191000" cy="1477328"/>
          </a:xfrm>
          <a:prstGeom prst="rect">
            <a:avLst/>
          </a:prstGeom>
          <a:noFill/>
        </p:spPr>
        <p:txBody>
          <a:bodyPr wrap="square" rtlCol="0">
            <a:spAutoFit/>
          </a:bodyPr>
          <a:lstStyle/>
          <a:p>
            <a:r>
              <a:rPr lang="en-US" dirty="0" smtClean="0"/>
              <a:t>An Allele is a version of a gene</a:t>
            </a:r>
          </a:p>
          <a:p>
            <a:r>
              <a:rPr lang="en-US" dirty="0" smtClean="0"/>
              <a:t>For example the Gene is for fur color, the alleles are brown fur or black fur</a:t>
            </a:r>
          </a:p>
          <a:p>
            <a:endParaRPr lang="en-US" dirty="0" smtClean="0"/>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Chromosomal mutations</a:t>
            </a:r>
            <a:endParaRPr lang="en-US" dirty="0"/>
          </a:p>
        </p:txBody>
      </p:sp>
      <p:sp>
        <p:nvSpPr>
          <p:cNvPr id="67587" name="TextBox 2"/>
          <p:cNvSpPr txBox="1">
            <a:spLocks noChangeArrowheads="1"/>
          </p:cNvSpPr>
          <p:nvPr/>
        </p:nvSpPr>
        <p:spPr bwMode="auto">
          <a:xfrm>
            <a:off x="533400" y="1752600"/>
            <a:ext cx="8305800" cy="4031873"/>
          </a:xfrm>
          <a:prstGeom prst="rect">
            <a:avLst/>
          </a:prstGeom>
          <a:noFill/>
          <a:ln w="9525">
            <a:noFill/>
            <a:miter lim="800000"/>
            <a:headEnd/>
            <a:tailEnd/>
          </a:ln>
        </p:spPr>
        <p:txBody>
          <a:bodyPr>
            <a:spAutoFit/>
          </a:bodyPr>
          <a:lstStyle/>
          <a:p>
            <a:r>
              <a:rPr lang="en-US" sz="3200" dirty="0"/>
              <a:t>Involve changes in the number or structure of the </a:t>
            </a:r>
            <a:r>
              <a:rPr lang="en-US" sz="3200" dirty="0" smtClean="0"/>
              <a:t>chromosomes</a:t>
            </a:r>
          </a:p>
          <a:p>
            <a:endParaRPr lang="en-US" sz="3200" dirty="0" smtClean="0"/>
          </a:p>
          <a:p>
            <a:r>
              <a:rPr lang="en-US" sz="3200" dirty="0" smtClean="0"/>
              <a:t>-</a:t>
            </a:r>
            <a:r>
              <a:rPr lang="en-US" sz="3200" dirty="0"/>
              <a:t>often causes severe </a:t>
            </a:r>
            <a:r>
              <a:rPr lang="en-US" sz="3200" dirty="0" smtClean="0"/>
              <a:t>effects</a:t>
            </a:r>
          </a:p>
          <a:p>
            <a:endParaRPr lang="en-US" sz="3200" dirty="0" smtClean="0"/>
          </a:p>
          <a:p>
            <a:r>
              <a:rPr lang="en-US" sz="3200" dirty="0" smtClean="0"/>
              <a:t>Will this cause a genotype change?</a:t>
            </a:r>
          </a:p>
          <a:p>
            <a:endParaRPr lang="en-US" sz="3200" dirty="0" smtClean="0"/>
          </a:p>
          <a:p>
            <a:r>
              <a:rPr lang="en-US" sz="3200" dirty="0" smtClean="0"/>
              <a:t>Can this cause a phenotype change?</a:t>
            </a:r>
            <a:endParaRPr lang="en-US" sz="3200"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indent="0" algn="ctr">
              <a:defRPr/>
            </a:pPr>
            <a:r>
              <a:rPr lang="en-US" dirty="0" smtClean="0"/>
              <a:t>Chromosomal Mutations</a:t>
            </a:r>
            <a:endParaRPr lang="en-US" dirty="0"/>
          </a:p>
        </p:txBody>
      </p:sp>
      <p:sp>
        <p:nvSpPr>
          <p:cNvPr id="68611" name="Content Placeholder 3"/>
          <p:cNvSpPr>
            <a:spLocks noGrp="1"/>
          </p:cNvSpPr>
          <p:nvPr>
            <p:ph sz="half" idx="1"/>
          </p:nvPr>
        </p:nvSpPr>
        <p:spPr>
          <a:xfrm>
            <a:off x="304800" y="1447800"/>
            <a:ext cx="4191000" cy="4724400"/>
          </a:xfrm>
        </p:spPr>
        <p:txBody>
          <a:bodyPr/>
          <a:lstStyle/>
          <a:p>
            <a:r>
              <a:rPr lang="en-US" dirty="0" smtClean="0">
                <a:solidFill>
                  <a:srgbClr val="FFFF00"/>
                </a:solidFill>
              </a:rPr>
              <a:t>Deletion</a:t>
            </a:r>
            <a:r>
              <a:rPr lang="en-US" dirty="0" smtClean="0"/>
              <a:t> – loss of all or part of chromosome</a:t>
            </a:r>
          </a:p>
          <a:p>
            <a:r>
              <a:rPr lang="en-US" dirty="0" smtClean="0">
                <a:solidFill>
                  <a:srgbClr val="FFFF00"/>
                </a:solidFill>
              </a:rPr>
              <a:t>Duplication</a:t>
            </a:r>
            <a:r>
              <a:rPr lang="en-US" dirty="0" smtClean="0"/>
              <a:t> – extra copies of part</a:t>
            </a:r>
          </a:p>
          <a:p>
            <a:endParaRPr lang="en-US" dirty="0" smtClean="0"/>
          </a:p>
          <a:p>
            <a:r>
              <a:rPr lang="en-US" dirty="0" smtClean="0">
                <a:solidFill>
                  <a:srgbClr val="FFFF00"/>
                </a:solidFill>
              </a:rPr>
              <a:t>Inversion</a:t>
            </a:r>
            <a:r>
              <a:rPr lang="en-US" dirty="0" smtClean="0"/>
              <a:t> – reverse direction of part of chromosome</a:t>
            </a:r>
          </a:p>
          <a:p>
            <a:endParaRPr lang="en-US" dirty="0" smtClean="0"/>
          </a:p>
          <a:p>
            <a:r>
              <a:rPr lang="en-US" dirty="0" smtClean="0">
                <a:solidFill>
                  <a:srgbClr val="FFFF00"/>
                </a:solidFill>
              </a:rPr>
              <a:t>Translocation</a:t>
            </a:r>
            <a:r>
              <a:rPr lang="en-US" dirty="0" smtClean="0"/>
              <a:t> – part breaks off and attaches to another </a:t>
            </a:r>
          </a:p>
        </p:txBody>
      </p:sp>
      <p:pic>
        <p:nvPicPr>
          <p:cNvPr id="68612" name="Content Placeholder 5" descr="05 Chromosome Mutations.jpg"/>
          <p:cNvPicPr>
            <a:picLocks noGrp="1" noChangeAspect="1"/>
          </p:cNvPicPr>
          <p:nvPr>
            <p:ph sz="half" idx="2"/>
          </p:nvPr>
        </p:nvPicPr>
        <p:blipFill>
          <a:blip r:embed="rId2" cstate="print"/>
          <a:srcRect/>
          <a:stretch>
            <a:fillRect/>
          </a:stretch>
        </p:blipFill>
        <p:spPr>
          <a:xfrm>
            <a:off x="4648200" y="1447800"/>
            <a:ext cx="4038600" cy="4800600"/>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descr="redhead quotes - Google Search: "/>
          <p:cNvPicPr>
            <a:picLocks noChangeAspect="1" noChangeArrowheads="1"/>
          </p:cNvPicPr>
          <p:nvPr/>
        </p:nvPicPr>
        <p:blipFill>
          <a:blip r:embed="rId2" cstate="print"/>
          <a:srcRect/>
          <a:stretch>
            <a:fillRect/>
          </a:stretch>
        </p:blipFill>
        <p:spPr bwMode="auto">
          <a:xfrm>
            <a:off x="1295400" y="228600"/>
            <a:ext cx="6172200" cy="6172203"/>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8" name="Picture 2" descr="http://www.buzzle.com/img/articleImages/605878-50422-13.jpg"/>
          <p:cNvPicPr>
            <a:picLocks noChangeAspect="1" noChangeArrowheads="1"/>
          </p:cNvPicPr>
          <p:nvPr/>
        </p:nvPicPr>
        <p:blipFill>
          <a:blip r:embed="rId2" cstate="print"/>
          <a:srcRect/>
          <a:stretch>
            <a:fillRect/>
          </a:stretch>
        </p:blipFill>
        <p:spPr bwMode="auto">
          <a:xfrm>
            <a:off x="1524000" y="685800"/>
            <a:ext cx="5287851" cy="5775960"/>
          </a:xfrm>
          <a:prstGeom prst="rect">
            <a:avLst/>
          </a:prstGeom>
          <a:noFill/>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smtClean="0"/>
              <a:t>Nondisjunction</a:t>
            </a:r>
          </a:p>
        </p:txBody>
      </p:sp>
      <p:sp>
        <p:nvSpPr>
          <p:cNvPr id="32770" name="Content Placeholder 2"/>
          <p:cNvSpPr>
            <a:spLocks noGrp="1"/>
          </p:cNvSpPr>
          <p:nvPr>
            <p:ph idx="1"/>
          </p:nvPr>
        </p:nvSpPr>
        <p:spPr/>
        <p:txBody>
          <a:bodyPr/>
          <a:lstStyle/>
          <a:p>
            <a:pPr eaLnBrk="1" hangingPunct="1"/>
            <a:endParaRPr lang="en-US" smtClean="0"/>
          </a:p>
        </p:txBody>
      </p:sp>
      <p:pic>
        <p:nvPicPr>
          <p:cNvPr id="32772" name="Picture 2" descr="http://drugline.org/img/term/nondisjunction-10487_0.gif"/>
          <p:cNvPicPr>
            <a:picLocks noChangeAspect="1" noChangeArrowheads="1"/>
          </p:cNvPicPr>
          <p:nvPr/>
        </p:nvPicPr>
        <p:blipFill>
          <a:blip r:embed="rId2" cstate="print"/>
          <a:srcRect/>
          <a:stretch>
            <a:fillRect/>
          </a:stretch>
        </p:blipFill>
        <p:spPr bwMode="auto">
          <a:xfrm>
            <a:off x="1535113" y="1371600"/>
            <a:ext cx="583247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floats</a:t>
            </a:r>
            <a:endParaRPr lang="en-US" dirty="0"/>
          </a:p>
        </p:txBody>
      </p:sp>
      <p:sp>
        <p:nvSpPr>
          <p:cNvPr id="3" name="Content Placeholder 2"/>
          <p:cNvSpPr>
            <a:spLocks noGrp="1"/>
          </p:cNvSpPr>
          <p:nvPr>
            <p:ph idx="1"/>
          </p:nvPr>
        </p:nvSpPr>
        <p:spPr>
          <a:xfrm>
            <a:off x="4953000" y="4038600"/>
            <a:ext cx="3733800" cy="2133600"/>
          </a:xfrm>
        </p:spPr>
        <p:txBody>
          <a:bodyPr/>
          <a:lstStyle/>
          <a:p>
            <a:endParaRPr lang="en-US" dirty="0"/>
          </a:p>
        </p:txBody>
      </p:sp>
      <p:pic>
        <p:nvPicPr>
          <p:cNvPr id="17410" name="Picture 2" descr="http://www.worsleyschool.net/science/files/water/icefloats.JPG"/>
          <p:cNvPicPr>
            <a:picLocks noChangeAspect="1" noChangeArrowheads="1"/>
          </p:cNvPicPr>
          <p:nvPr/>
        </p:nvPicPr>
        <p:blipFill>
          <a:blip r:embed="rId2" cstate="print"/>
          <a:srcRect/>
          <a:stretch>
            <a:fillRect/>
          </a:stretch>
        </p:blipFill>
        <p:spPr bwMode="auto">
          <a:xfrm>
            <a:off x="4812227" y="3886200"/>
            <a:ext cx="4331773" cy="2971800"/>
          </a:xfrm>
          <a:prstGeom prst="rect">
            <a:avLst/>
          </a:prstGeom>
          <a:noFill/>
        </p:spPr>
      </p:pic>
      <p:sp>
        <p:nvSpPr>
          <p:cNvPr id="252930" name="AutoShape 2" descr="Image result for water molecules freez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2932" name="AutoShape 4" descr="Image result for water molecules freez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2934" name="AutoShape 6" descr="Image result for water molecules freez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2936" name="Picture 8" descr="http://media.web.britannica.com/eb-media/90/62690-004-1FB5CC40.gif"/>
          <p:cNvPicPr>
            <a:picLocks noChangeAspect="1" noChangeArrowheads="1"/>
          </p:cNvPicPr>
          <p:nvPr/>
        </p:nvPicPr>
        <p:blipFill>
          <a:blip r:embed="rId3" cstate="print"/>
          <a:srcRect/>
          <a:stretch>
            <a:fillRect/>
          </a:stretch>
        </p:blipFill>
        <p:spPr bwMode="auto">
          <a:xfrm>
            <a:off x="228600" y="1447800"/>
            <a:ext cx="5715000" cy="24765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adhesioncohesion.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descr="Dude you should definitely come to the pool party.  There are two hydrogens for every oxygen out there! #science #geek #joke"/>
          <p:cNvPicPr>
            <a:picLocks noChangeAspect="1" noChangeArrowheads="1"/>
          </p:cNvPicPr>
          <p:nvPr/>
        </p:nvPicPr>
        <p:blipFill>
          <a:blip r:embed="rId2" cstate="print"/>
          <a:srcRect/>
          <a:stretch>
            <a:fillRect/>
          </a:stretch>
        </p:blipFill>
        <p:spPr bwMode="auto">
          <a:xfrm>
            <a:off x="1676400" y="304800"/>
            <a:ext cx="5333999" cy="6553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descr="Hydropackulicity definition #21  -The molecular difference between fresh and salt water which causes items to sink faster in fresh water."/>
          <p:cNvPicPr>
            <a:picLocks noChangeAspect="1" noChangeArrowheads="1"/>
          </p:cNvPicPr>
          <p:nvPr/>
        </p:nvPicPr>
        <p:blipFill>
          <a:blip r:embed="rId2" cstate="print"/>
          <a:srcRect/>
          <a:stretch>
            <a:fillRect/>
          </a:stretch>
        </p:blipFill>
        <p:spPr bwMode="auto">
          <a:xfrm>
            <a:off x="381000" y="304800"/>
            <a:ext cx="3730171" cy="2925321"/>
          </a:xfrm>
          <a:prstGeom prst="rect">
            <a:avLst/>
          </a:prstGeom>
          <a:noFill/>
        </p:spPr>
      </p:pic>
      <p:sp>
        <p:nvSpPr>
          <p:cNvPr id="5" name="TextBox 4"/>
          <p:cNvSpPr txBox="1"/>
          <p:nvPr/>
        </p:nvSpPr>
        <p:spPr>
          <a:xfrm>
            <a:off x="4114800" y="685800"/>
            <a:ext cx="6781800" cy="369332"/>
          </a:xfrm>
          <a:prstGeom prst="rect">
            <a:avLst/>
          </a:prstGeom>
          <a:noFill/>
        </p:spPr>
        <p:txBody>
          <a:bodyPr wrap="square" rtlCol="0">
            <a:spAutoFit/>
          </a:bodyPr>
          <a:lstStyle/>
          <a:p>
            <a:r>
              <a:rPr lang="en-US" dirty="0" smtClean="0">
                <a:solidFill>
                  <a:schemeClr val="accent6">
                    <a:lumMod val="10000"/>
                  </a:schemeClr>
                </a:solidFill>
              </a:rPr>
              <a:t>Salt Water </a:t>
            </a:r>
            <a:r>
              <a:rPr lang="en-US" dirty="0" smtClean="0"/>
              <a:t>is more dense than Freshwater</a:t>
            </a:r>
            <a:endParaRPr lang="en-US" dirty="0"/>
          </a:p>
        </p:txBody>
      </p:sp>
      <p:pic>
        <p:nvPicPr>
          <p:cNvPr id="440324" name="Picture 4" descr="http://1.bp.blogspot.com/-ea6xpYx7sgs/UmRDo2FNZ4I/AAAAAAAABrA/87_bllLsWco/s1600/salt-solution.jpg"/>
          <p:cNvPicPr>
            <a:picLocks noChangeAspect="1" noChangeArrowheads="1"/>
          </p:cNvPicPr>
          <p:nvPr/>
        </p:nvPicPr>
        <p:blipFill>
          <a:blip r:embed="rId3" cstate="print"/>
          <a:srcRect/>
          <a:stretch>
            <a:fillRect/>
          </a:stretch>
        </p:blipFill>
        <p:spPr bwMode="auto">
          <a:xfrm>
            <a:off x="228600" y="3352800"/>
            <a:ext cx="4343400" cy="2833292"/>
          </a:xfrm>
          <a:prstGeom prst="rect">
            <a:avLst/>
          </a:prstGeom>
          <a:noFill/>
        </p:spPr>
      </p:pic>
      <p:sp>
        <p:nvSpPr>
          <p:cNvPr id="7" name="TextBox 6"/>
          <p:cNvSpPr txBox="1"/>
          <p:nvPr/>
        </p:nvSpPr>
        <p:spPr>
          <a:xfrm>
            <a:off x="4724400" y="4419600"/>
            <a:ext cx="4038600" cy="1477328"/>
          </a:xfrm>
          <a:prstGeom prst="rect">
            <a:avLst/>
          </a:prstGeom>
          <a:noFill/>
        </p:spPr>
        <p:txBody>
          <a:bodyPr wrap="square" rtlCol="0">
            <a:spAutoFit/>
          </a:bodyPr>
          <a:lstStyle/>
          <a:p>
            <a:r>
              <a:rPr lang="en-US" dirty="0" smtClean="0">
                <a:solidFill>
                  <a:schemeClr val="accent6">
                    <a:lumMod val="10000"/>
                  </a:schemeClr>
                </a:solidFill>
              </a:rPr>
              <a:t>Saltwater</a:t>
            </a:r>
            <a:r>
              <a:rPr lang="en-US" dirty="0" smtClean="0"/>
              <a:t> conducts electricity because of the ions it contains</a:t>
            </a:r>
          </a:p>
          <a:p>
            <a:endParaRPr lang="en-US" dirty="0" smtClean="0"/>
          </a:p>
          <a:p>
            <a:r>
              <a:rPr lang="en-US" dirty="0" smtClean="0">
                <a:solidFill>
                  <a:schemeClr val="accent6">
                    <a:lumMod val="10000"/>
                  </a:schemeClr>
                </a:solidFill>
              </a:rPr>
              <a:t>Pure water </a:t>
            </a:r>
            <a:r>
              <a:rPr lang="en-US" dirty="0" smtClean="0"/>
              <a:t>does not conduct </a:t>
            </a:r>
            <a:r>
              <a:rPr lang="en-US" dirty="0" err="1" smtClean="0"/>
              <a:t>electircity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610600" cy="1371600"/>
          </a:xfrm>
        </p:spPr>
        <p:txBody>
          <a:bodyPr>
            <a:normAutofit fontScale="90000"/>
          </a:bodyPr>
          <a:lstStyle/>
          <a:p>
            <a:r>
              <a:rPr lang="en-US" dirty="0" smtClean="0"/>
              <a:t>Covalent Bonds (such as carbon bonds)</a:t>
            </a:r>
            <a:endParaRPr lang="en-US" dirty="0"/>
          </a:p>
        </p:txBody>
      </p:sp>
      <p:pic>
        <p:nvPicPr>
          <p:cNvPr id="348162" name="Picture 2" descr="http://chemistryfall2009.wikispaces.com/file/view/o2mol.jpg/102419571/332x257/o2mol.jpg"/>
          <p:cNvPicPr>
            <a:picLocks noChangeAspect="1" noChangeArrowheads="1"/>
          </p:cNvPicPr>
          <p:nvPr/>
        </p:nvPicPr>
        <p:blipFill>
          <a:blip r:embed="rId2" cstate="print"/>
          <a:srcRect/>
          <a:stretch>
            <a:fillRect/>
          </a:stretch>
        </p:blipFill>
        <p:spPr bwMode="auto">
          <a:xfrm>
            <a:off x="0" y="1426516"/>
            <a:ext cx="9144000" cy="54314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To be an Organism (living)</a:t>
            </a:r>
          </a:p>
        </p:txBody>
      </p:sp>
      <p:sp>
        <p:nvSpPr>
          <p:cNvPr id="4099" name="Rectangle 3"/>
          <p:cNvSpPr>
            <a:spLocks noGrp="1" noChangeArrowheads="1"/>
          </p:cNvSpPr>
          <p:nvPr>
            <p:ph idx="1"/>
          </p:nvPr>
        </p:nvSpPr>
        <p:spPr/>
        <p:txBody>
          <a:bodyPr>
            <a:normAutofit lnSpcReduction="10000"/>
          </a:bodyPr>
          <a:lstStyle/>
          <a:p>
            <a:pPr marL="609600" indent="-609600" eaLnBrk="1" hangingPunct="1">
              <a:lnSpc>
                <a:spcPct val="90000"/>
              </a:lnSpc>
              <a:buFontTx/>
              <a:buAutoNum type="arabicPeriod"/>
            </a:pPr>
            <a:r>
              <a:rPr lang="en-US" dirty="0" smtClean="0"/>
              <a:t>It must react to environment</a:t>
            </a:r>
          </a:p>
          <a:p>
            <a:pPr marL="609600" indent="-609600" eaLnBrk="1" hangingPunct="1">
              <a:lnSpc>
                <a:spcPct val="90000"/>
              </a:lnSpc>
              <a:buFontTx/>
              <a:buAutoNum type="arabicPeriod"/>
            </a:pPr>
            <a:r>
              <a:rPr lang="en-US" dirty="0" smtClean="0"/>
              <a:t>It must use energy (metabolism)</a:t>
            </a:r>
          </a:p>
          <a:p>
            <a:pPr marL="609600" indent="-609600" eaLnBrk="1" hangingPunct="1">
              <a:lnSpc>
                <a:spcPct val="90000"/>
              </a:lnSpc>
              <a:buFontTx/>
              <a:buAutoNum type="arabicPeriod"/>
            </a:pPr>
            <a:r>
              <a:rPr lang="en-US" dirty="0" smtClean="0"/>
              <a:t>It must be made of cells</a:t>
            </a:r>
          </a:p>
          <a:p>
            <a:pPr marL="609600" indent="-609600" eaLnBrk="1" hangingPunct="1">
              <a:lnSpc>
                <a:spcPct val="90000"/>
              </a:lnSpc>
              <a:buFontTx/>
              <a:buAutoNum type="arabicPeriod"/>
            </a:pPr>
            <a:r>
              <a:rPr lang="en-US" dirty="0" smtClean="0"/>
              <a:t>It must reproduce</a:t>
            </a:r>
          </a:p>
          <a:p>
            <a:pPr marL="609600" indent="-609600" eaLnBrk="1" hangingPunct="1">
              <a:lnSpc>
                <a:spcPct val="90000"/>
              </a:lnSpc>
              <a:buFontTx/>
              <a:buAutoNum type="arabicPeriod"/>
            </a:pPr>
            <a:r>
              <a:rPr lang="en-US" dirty="0" smtClean="0"/>
              <a:t>It must grow and develop</a:t>
            </a:r>
          </a:p>
          <a:p>
            <a:pPr marL="609600" indent="-609600" eaLnBrk="1" hangingPunct="1">
              <a:lnSpc>
                <a:spcPct val="90000"/>
              </a:lnSpc>
              <a:buNone/>
            </a:pPr>
            <a:endParaRPr lang="en-US" dirty="0" smtClean="0"/>
          </a:p>
          <a:p>
            <a:pPr marL="609600" indent="-609600" eaLnBrk="1" hangingPunct="1">
              <a:lnSpc>
                <a:spcPct val="90000"/>
              </a:lnSpc>
              <a:buFontTx/>
              <a:buNone/>
            </a:pPr>
            <a:endParaRPr lang="en-US" dirty="0" smtClean="0"/>
          </a:p>
          <a:p>
            <a:pPr marL="609600" indent="-609600" eaLnBrk="1" hangingPunct="1">
              <a:lnSpc>
                <a:spcPct val="90000"/>
              </a:lnSpc>
            </a:pPr>
            <a:r>
              <a:rPr lang="en-US" dirty="0" smtClean="0"/>
              <a:t>Homeostasis= all 5 conditions met and vital signs are stable</a:t>
            </a:r>
          </a:p>
          <a:p>
            <a:pPr marL="609600" indent="-609600" eaLnBrk="1" hangingPunct="1">
              <a:lnSpc>
                <a:spcPct val="90000"/>
              </a:lnSpc>
            </a:pPr>
            <a:r>
              <a:rPr lang="en-US" dirty="0" smtClean="0"/>
              <a:t>Populations of Organisms change through time. (Evolution)</a:t>
            </a:r>
          </a:p>
        </p:txBody>
      </p:sp>
      <p:sp>
        <p:nvSpPr>
          <p:cNvPr id="4100" name="Slide Number Placeholder 3"/>
          <p:cNvSpPr>
            <a:spLocks noGrp="1"/>
          </p:cNvSpPr>
          <p:nvPr>
            <p:ph type="sldNum" sz="quarter" idx="12"/>
          </p:nvPr>
        </p:nvSpPr>
        <p:spPr>
          <a:noFill/>
        </p:spPr>
        <p:txBody>
          <a:bodyPr/>
          <a:lstStyle/>
          <a:p>
            <a:fld id="{369E1F34-69C2-4141-8AD6-14A8EC69BB55}"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3657600" cy="1143000"/>
          </a:xfrm>
        </p:spPr>
        <p:txBody>
          <a:bodyPr/>
          <a:lstStyle/>
          <a:p>
            <a:r>
              <a:rPr lang="en-US" dirty="0" smtClean="0"/>
              <a:t>Ionic Bonds</a:t>
            </a:r>
            <a:endParaRPr lang="en-US" dirty="0"/>
          </a:p>
        </p:txBody>
      </p:sp>
      <p:pic>
        <p:nvPicPr>
          <p:cNvPr id="349186" name="Picture 2" descr="http://www.daviddarling.info/images/ionic_bonding.gif"/>
          <p:cNvPicPr>
            <a:picLocks noChangeAspect="1" noChangeArrowheads="1"/>
          </p:cNvPicPr>
          <p:nvPr/>
        </p:nvPicPr>
        <p:blipFill>
          <a:blip r:embed="rId2" cstate="print"/>
          <a:srcRect/>
          <a:stretch>
            <a:fillRect/>
          </a:stretch>
        </p:blipFill>
        <p:spPr bwMode="auto">
          <a:xfrm>
            <a:off x="144822" y="1405204"/>
            <a:ext cx="8999178" cy="522419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2" descr="Types of chemical bonds I didn't have enough chem to understand mechanical, but ionic and covalent are cute.: "/>
          <p:cNvPicPr>
            <a:picLocks noChangeAspect="1" noChangeArrowheads="1"/>
          </p:cNvPicPr>
          <p:nvPr/>
        </p:nvPicPr>
        <p:blipFill>
          <a:blip r:embed="rId2" cstate="print"/>
          <a:srcRect/>
          <a:stretch>
            <a:fillRect/>
          </a:stretch>
        </p:blipFill>
        <p:spPr bwMode="auto">
          <a:xfrm>
            <a:off x="1524000" y="457200"/>
            <a:ext cx="6560820" cy="9372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onomer polymer.jpg"/>
          <p:cNvPicPr>
            <a:picLocks noChangeAspect="1"/>
          </p:cNvPicPr>
          <p:nvPr/>
        </p:nvPicPr>
        <p:blipFill>
          <a:blip r:embed="rId2" cstate="print"/>
          <a:srcRect/>
          <a:stretch>
            <a:fillRect/>
          </a:stretch>
        </p:blipFill>
        <p:spPr bwMode="auto">
          <a:xfrm>
            <a:off x="4191000" y="685800"/>
            <a:ext cx="4953000" cy="5867400"/>
          </a:xfrm>
          <a:prstGeom prst="rect">
            <a:avLst/>
          </a:prstGeom>
          <a:noFill/>
          <a:ln w="9525">
            <a:noFill/>
            <a:miter lim="800000"/>
            <a:headEnd/>
            <a:tailEnd/>
          </a:ln>
        </p:spPr>
      </p:pic>
      <p:sp>
        <p:nvSpPr>
          <p:cNvPr id="14339" name="TextBox 2"/>
          <p:cNvSpPr txBox="1">
            <a:spLocks noChangeArrowheads="1"/>
          </p:cNvSpPr>
          <p:nvPr/>
        </p:nvSpPr>
        <p:spPr bwMode="auto">
          <a:xfrm>
            <a:off x="152400" y="457200"/>
            <a:ext cx="4191000" cy="3970338"/>
          </a:xfrm>
          <a:prstGeom prst="rect">
            <a:avLst/>
          </a:prstGeom>
          <a:noFill/>
          <a:ln w="9525">
            <a:noFill/>
            <a:miter lim="800000"/>
            <a:headEnd/>
            <a:tailEnd/>
          </a:ln>
        </p:spPr>
        <p:txBody>
          <a:bodyPr>
            <a:spAutoFit/>
          </a:bodyPr>
          <a:lstStyle/>
          <a:p>
            <a:r>
              <a:rPr lang="en-US" sz="3600">
                <a:latin typeface="Rockwell" pitchFamily="18" charset="0"/>
              </a:rPr>
              <a:t>Monomers are small units </a:t>
            </a:r>
          </a:p>
          <a:p>
            <a:r>
              <a:rPr lang="en-US" sz="3600">
                <a:latin typeface="Rockwell" pitchFamily="18" charset="0"/>
              </a:rPr>
              <a:t>that make up Polymers in the process</a:t>
            </a:r>
          </a:p>
          <a:p>
            <a:r>
              <a:rPr lang="en-US" sz="3600">
                <a:latin typeface="Rockwell" pitchFamily="18" charset="0"/>
              </a:rPr>
              <a:t>called POLYMERIZATION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tutorvista.com/cms/images/81/dehydration-and-hydrolysis.png"/>
          <p:cNvPicPr>
            <a:picLocks noChangeAspect="1" noChangeArrowheads="1"/>
          </p:cNvPicPr>
          <p:nvPr/>
        </p:nvPicPr>
        <p:blipFill>
          <a:blip r:embed="rId2" cstate="print"/>
          <a:srcRect/>
          <a:stretch>
            <a:fillRect/>
          </a:stretch>
        </p:blipFill>
        <p:spPr bwMode="auto">
          <a:xfrm>
            <a:off x="1066801" y="2590800"/>
            <a:ext cx="6998248" cy="3017996"/>
          </a:xfrm>
          <a:prstGeom prst="rect">
            <a:avLst/>
          </a:prstGeom>
          <a:noFill/>
        </p:spPr>
      </p:pic>
      <p:sp>
        <p:nvSpPr>
          <p:cNvPr id="8" name="Title 7"/>
          <p:cNvSpPr>
            <a:spLocks noGrp="1"/>
          </p:cNvSpPr>
          <p:nvPr>
            <p:ph type="title"/>
          </p:nvPr>
        </p:nvSpPr>
        <p:spPr>
          <a:xfrm>
            <a:off x="3581400" y="0"/>
            <a:ext cx="5313656" cy="1066800"/>
          </a:xfrm>
        </p:spPr>
        <p:txBody>
          <a:bodyPr>
            <a:noAutofit/>
          </a:bodyPr>
          <a:lstStyle/>
          <a:p>
            <a:r>
              <a:rPr lang="en-US" sz="3600" dirty="0" smtClean="0"/>
              <a:t>Creating Polymers/Monomers</a:t>
            </a:r>
            <a:endParaRPr lang="en-US" sz="3600" dirty="0"/>
          </a:p>
        </p:txBody>
      </p:sp>
      <p:sp>
        <p:nvSpPr>
          <p:cNvPr id="10" name="Text Placeholder 9"/>
          <p:cNvSpPr>
            <a:spLocks noGrp="1"/>
          </p:cNvSpPr>
          <p:nvPr>
            <p:ph type="body" idx="2"/>
          </p:nvPr>
        </p:nvSpPr>
        <p:spPr/>
        <p:txBody>
          <a:bodyPr/>
          <a:lstStyle/>
          <a:p>
            <a:endParaRPr lang="en-US" sz="2800" dirty="0"/>
          </a:p>
        </p:txBody>
      </p:sp>
      <p:sp>
        <p:nvSpPr>
          <p:cNvPr id="9" name="Content Placeholder 8"/>
          <p:cNvSpPr>
            <a:spLocks noGrp="1"/>
          </p:cNvSpPr>
          <p:nvPr>
            <p:ph sz="half" idx="1"/>
          </p:nvPr>
        </p:nvSpPr>
        <p:spPr>
          <a:xfrm>
            <a:off x="-381000" y="2209800"/>
            <a:ext cx="9276056" cy="4648200"/>
          </a:xfrm>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52400"/>
          <a:ext cx="8382000" cy="6752650"/>
        </p:xfrm>
        <a:graphic>
          <a:graphicData uri="http://schemas.openxmlformats.org/drawingml/2006/table">
            <a:tbl>
              <a:tblPr firstRow="1" bandRow="1">
                <a:tableStyleId>{5202B0CA-FC54-4496-8BCA-5EF66A818D29}</a:tableStyleId>
              </a:tblPr>
              <a:tblGrid>
                <a:gridCol w="2590800"/>
                <a:gridCol w="1600200"/>
                <a:gridCol w="2095500"/>
                <a:gridCol w="2095500"/>
              </a:tblGrid>
              <a:tr h="778253">
                <a:tc>
                  <a:txBody>
                    <a:bodyPr/>
                    <a:lstStyle/>
                    <a:p>
                      <a:r>
                        <a:rPr lang="en-US" sz="2400" dirty="0" smtClean="0">
                          <a:solidFill>
                            <a:schemeClr val="tx1"/>
                          </a:solidFill>
                        </a:rPr>
                        <a:t>macromolecule</a:t>
                      </a:r>
                      <a:endParaRPr lang="en-US" sz="2400" dirty="0">
                        <a:solidFill>
                          <a:schemeClr val="tx1"/>
                        </a:solidFill>
                      </a:endParaRPr>
                    </a:p>
                  </a:txBody>
                  <a:tcPr>
                    <a:solidFill>
                      <a:schemeClr val="bg1"/>
                    </a:solidFill>
                  </a:tcPr>
                </a:tc>
                <a:tc>
                  <a:txBody>
                    <a:bodyPr/>
                    <a:lstStyle/>
                    <a:p>
                      <a:r>
                        <a:rPr lang="en-US" sz="2400" dirty="0" smtClean="0">
                          <a:solidFill>
                            <a:schemeClr val="tx1"/>
                          </a:solidFill>
                        </a:rPr>
                        <a:t>Elements</a:t>
                      </a:r>
                      <a:endParaRPr lang="en-US" sz="2400" dirty="0">
                        <a:solidFill>
                          <a:schemeClr val="tx1"/>
                        </a:solidFill>
                      </a:endParaRPr>
                    </a:p>
                  </a:txBody>
                  <a:tcPr>
                    <a:solidFill>
                      <a:schemeClr val="bg1"/>
                    </a:solidFill>
                  </a:tcPr>
                </a:tc>
                <a:tc>
                  <a:txBody>
                    <a:bodyPr/>
                    <a:lstStyle/>
                    <a:p>
                      <a:r>
                        <a:rPr lang="en-US" sz="2400" dirty="0" smtClean="0">
                          <a:solidFill>
                            <a:schemeClr val="tx1"/>
                          </a:solidFill>
                        </a:rPr>
                        <a:t>Monomer/ polymer</a:t>
                      </a:r>
                      <a:endParaRPr lang="en-US" sz="2400" dirty="0">
                        <a:solidFill>
                          <a:schemeClr val="tx1"/>
                        </a:solidFill>
                      </a:endParaRPr>
                    </a:p>
                  </a:txBody>
                  <a:tcPr>
                    <a:solidFill>
                      <a:schemeClr val="bg1"/>
                    </a:solidFill>
                  </a:tcPr>
                </a:tc>
                <a:tc>
                  <a:txBody>
                    <a:bodyPr/>
                    <a:lstStyle/>
                    <a:p>
                      <a:r>
                        <a:rPr lang="en-US" sz="2400" dirty="0" smtClean="0">
                          <a:solidFill>
                            <a:schemeClr val="tx1"/>
                          </a:solidFill>
                        </a:rPr>
                        <a:t>function</a:t>
                      </a:r>
                      <a:endParaRPr lang="en-US" sz="2400" dirty="0">
                        <a:solidFill>
                          <a:schemeClr val="tx1"/>
                        </a:solidFill>
                      </a:endParaRPr>
                    </a:p>
                  </a:txBody>
                  <a:tcPr>
                    <a:solidFill>
                      <a:schemeClr val="bg1"/>
                    </a:solidFill>
                  </a:tcPr>
                </a:tc>
              </a:tr>
              <a:tr h="1532226">
                <a:tc>
                  <a:txBody>
                    <a:bodyPr/>
                    <a:lstStyle/>
                    <a:p>
                      <a:r>
                        <a:rPr lang="en-US" sz="2400" dirty="0" smtClean="0"/>
                        <a:t>Carbohydrate</a:t>
                      </a:r>
                      <a:endParaRPr lang="en-US" sz="2400" dirty="0"/>
                    </a:p>
                  </a:txBody>
                  <a:tcPr/>
                </a:tc>
                <a:tc>
                  <a:txBody>
                    <a:bodyPr/>
                    <a:lstStyle/>
                    <a:p>
                      <a:r>
                        <a:rPr lang="en-US" sz="2400" dirty="0" smtClean="0"/>
                        <a:t>C:H:O</a:t>
                      </a:r>
                    </a:p>
                    <a:p>
                      <a:r>
                        <a:rPr lang="en-US" sz="2400" dirty="0" smtClean="0"/>
                        <a:t>1:2:1</a:t>
                      </a:r>
                      <a:endParaRPr lang="en-US" sz="2400" dirty="0"/>
                    </a:p>
                  </a:txBody>
                  <a:tcPr/>
                </a:tc>
                <a:tc>
                  <a:txBody>
                    <a:bodyPr/>
                    <a:lstStyle/>
                    <a:p>
                      <a:r>
                        <a:rPr lang="en-US" sz="2400" dirty="0" smtClean="0"/>
                        <a:t>Monosaccharide</a:t>
                      </a:r>
                    </a:p>
                    <a:p>
                      <a:r>
                        <a:rPr lang="en-US" sz="2400" dirty="0" smtClean="0"/>
                        <a:t>Polysaccharide</a:t>
                      </a:r>
                      <a:endParaRPr lang="en-US" sz="2400" dirty="0"/>
                    </a:p>
                  </a:txBody>
                  <a:tcPr/>
                </a:tc>
                <a:tc>
                  <a:txBody>
                    <a:bodyPr/>
                    <a:lstStyle/>
                    <a:p>
                      <a:r>
                        <a:rPr lang="en-US" sz="2400" dirty="0" smtClean="0"/>
                        <a:t>Quick / main energy source</a:t>
                      </a:r>
                      <a:endParaRPr lang="en-US" sz="2400" dirty="0"/>
                    </a:p>
                  </a:txBody>
                  <a:tcPr/>
                </a:tc>
              </a:tr>
              <a:tr h="1532226">
                <a:tc>
                  <a:txBody>
                    <a:bodyPr/>
                    <a:lstStyle/>
                    <a:p>
                      <a:r>
                        <a:rPr lang="en-US" sz="2400" dirty="0" smtClean="0"/>
                        <a:t>Lipids</a:t>
                      </a:r>
                      <a:endParaRPr lang="en-US" sz="2400" dirty="0"/>
                    </a:p>
                  </a:txBody>
                  <a:tcPr/>
                </a:tc>
                <a:tc>
                  <a:txBody>
                    <a:bodyPr/>
                    <a:lstStyle/>
                    <a:p>
                      <a:r>
                        <a:rPr lang="en-US" sz="2400" dirty="0" smtClean="0"/>
                        <a:t>C, H, little O</a:t>
                      </a:r>
                      <a:endParaRPr lang="en-US" sz="2400" dirty="0"/>
                    </a:p>
                  </a:txBody>
                  <a:tcPr/>
                </a:tc>
                <a:tc>
                  <a:txBody>
                    <a:bodyPr/>
                    <a:lstStyle/>
                    <a:p>
                      <a:r>
                        <a:rPr lang="en-US" sz="2400" dirty="0" smtClean="0"/>
                        <a:t>Glycerol &amp; fatty acids</a:t>
                      </a:r>
                      <a:endParaRPr lang="en-US" sz="2400" dirty="0"/>
                    </a:p>
                  </a:txBody>
                  <a:tcPr/>
                </a:tc>
                <a:tc>
                  <a:txBody>
                    <a:bodyPr/>
                    <a:lstStyle/>
                    <a:p>
                      <a:r>
                        <a:rPr lang="en-US" sz="2400" dirty="0" smtClean="0"/>
                        <a:t>Long term energy</a:t>
                      </a:r>
                      <a:r>
                        <a:rPr lang="en-US" sz="2400" baseline="0" dirty="0" smtClean="0"/>
                        <a:t> (fats); cell membrane</a:t>
                      </a:r>
                      <a:endParaRPr lang="en-US" sz="2400" dirty="0"/>
                    </a:p>
                  </a:txBody>
                  <a:tcPr/>
                </a:tc>
              </a:tr>
              <a:tr h="811178">
                <a:tc>
                  <a:txBody>
                    <a:bodyPr/>
                    <a:lstStyle/>
                    <a:p>
                      <a:r>
                        <a:rPr lang="en-US" sz="2400" dirty="0" smtClean="0"/>
                        <a:t>Nucleic</a:t>
                      </a:r>
                      <a:r>
                        <a:rPr lang="en-US" sz="2400" baseline="0" dirty="0" smtClean="0"/>
                        <a:t> acids</a:t>
                      </a:r>
                      <a:endParaRPr lang="en-US" sz="2400" dirty="0"/>
                    </a:p>
                  </a:txBody>
                  <a:tcPr/>
                </a:tc>
                <a:tc>
                  <a:txBody>
                    <a:bodyPr/>
                    <a:lstStyle/>
                    <a:p>
                      <a:r>
                        <a:rPr lang="en-US" sz="2400" dirty="0" smtClean="0"/>
                        <a:t>C</a:t>
                      </a:r>
                      <a:r>
                        <a:rPr lang="en-US" sz="2400" baseline="0" dirty="0" smtClean="0"/>
                        <a:t> H O P N</a:t>
                      </a:r>
                      <a:endParaRPr lang="en-US" sz="2400" dirty="0"/>
                    </a:p>
                  </a:txBody>
                  <a:tcPr/>
                </a:tc>
                <a:tc>
                  <a:txBody>
                    <a:bodyPr/>
                    <a:lstStyle/>
                    <a:p>
                      <a:r>
                        <a:rPr lang="en-US" sz="2400" dirty="0" smtClean="0"/>
                        <a:t>Nucleotides</a:t>
                      </a:r>
                      <a:endParaRPr lang="en-US" sz="2400" dirty="0"/>
                    </a:p>
                  </a:txBody>
                  <a:tcPr/>
                </a:tc>
                <a:tc>
                  <a:txBody>
                    <a:bodyPr/>
                    <a:lstStyle/>
                    <a:p>
                      <a:r>
                        <a:rPr lang="en-US" sz="2400" dirty="0" smtClean="0"/>
                        <a:t>Genetic materials</a:t>
                      </a:r>
                      <a:endParaRPr lang="en-US" sz="2400" dirty="0"/>
                    </a:p>
                  </a:txBody>
                  <a:tcPr/>
                </a:tc>
              </a:tr>
              <a:tr h="1532226">
                <a:tc>
                  <a:txBody>
                    <a:bodyPr/>
                    <a:lstStyle/>
                    <a:p>
                      <a:r>
                        <a:rPr lang="en-US" sz="2400" dirty="0" smtClean="0"/>
                        <a:t>Proteins</a:t>
                      </a:r>
                      <a:endParaRPr lang="en-US" sz="2400" dirty="0"/>
                    </a:p>
                  </a:txBody>
                  <a:tcPr/>
                </a:tc>
                <a:tc>
                  <a:txBody>
                    <a:bodyPr/>
                    <a:lstStyle/>
                    <a:p>
                      <a:r>
                        <a:rPr lang="en-US" sz="2400" dirty="0" smtClean="0"/>
                        <a:t>C H</a:t>
                      </a:r>
                      <a:r>
                        <a:rPr lang="en-US" sz="2400" baseline="0" dirty="0" smtClean="0"/>
                        <a:t> O S N</a:t>
                      </a:r>
                      <a:endParaRPr lang="en-US" sz="2400" dirty="0"/>
                    </a:p>
                  </a:txBody>
                  <a:tcPr/>
                </a:tc>
                <a:tc>
                  <a:txBody>
                    <a:bodyPr/>
                    <a:lstStyle/>
                    <a:p>
                      <a:r>
                        <a:rPr lang="en-US" sz="2400" dirty="0" smtClean="0"/>
                        <a:t>Amino acids which</a:t>
                      </a:r>
                      <a:r>
                        <a:rPr lang="en-US" sz="2400" baseline="0" dirty="0" smtClean="0"/>
                        <a:t> form polypeptides (protein)</a:t>
                      </a:r>
                      <a:endParaRPr lang="en-US" sz="2400" dirty="0"/>
                    </a:p>
                  </a:txBody>
                  <a:tcPr/>
                </a:tc>
                <a:tc>
                  <a:txBody>
                    <a:bodyPr/>
                    <a:lstStyle/>
                    <a:p>
                      <a:r>
                        <a:rPr lang="en-US" sz="2400" dirty="0" smtClean="0"/>
                        <a:t>Structure &amp; enzymes </a:t>
                      </a:r>
                      <a:endParaRPr lang="en-US" sz="2400" dirty="0"/>
                    </a:p>
                  </a:txBody>
                  <a:tcPr/>
                </a:tc>
              </a:tr>
              <a:tr h="44329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shapes of macro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shapes of macro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lidesharecdn.com/apbioch3newbookppt1-120927145832-phpapp02/95/ap-bio-ch-3-functional-groups-macromolecules-32-728.jpg?cb=1348783781"/>
          <p:cNvPicPr>
            <a:picLocks noChangeAspect="1" noChangeArrowheads="1"/>
          </p:cNvPicPr>
          <p:nvPr/>
        </p:nvPicPr>
        <p:blipFill>
          <a:blip r:embed="rId2" cstate="print"/>
          <a:srcRect/>
          <a:stretch>
            <a:fillRect/>
          </a:stretch>
        </p:blipFill>
        <p:spPr bwMode="auto">
          <a:xfrm>
            <a:off x="609600" y="304800"/>
            <a:ext cx="3149599" cy="2362200"/>
          </a:xfrm>
          <a:prstGeom prst="rect">
            <a:avLst/>
          </a:prstGeom>
          <a:noFill/>
        </p:spPr>
      </p:pic>
      <p:pic>
        <p:nvPicPr>
          <p:cNvPr id="1032" name="Picture 8" descr="https://encrypted-tbn1.gstatic.com/images?q=tbn:ANd9GcTqM2xegvXDwuYux54AhaIcb8OctYhMxIsNbvtjW8TAaJyIJoOawQ"/>
          <p:cNvPicPr>
            <a:picLocks noChangeAspect="1" noChangeArrowheads="1"/>
          </p:cNvPicPr>
          <p:nvPr/>
        </p:nvPicPr>
        <p:blipFill>
          <a:blip r:embed="rId3" cstate="print"/>
          <a:srcRect/>
          <a:stretch>
            <a:fillRect/>
          </a:stretch>
        </p:blipFill>
        <p:spPr bwMode="auto">
          <a:xfrm>
            <a:off x="5029200" y="381000"/>
            <a:ext cx="3533775" cy="2019300"/>
          </a:xfrm>
          <a:prstGeom prst="rect">
            <a:avLst/>
          </a:prstGeom>
          <a:noFill/>
        </p:spPr>
      </p:pic>
      <p:pic>
        <p:nvPicPr>
          <p:cNvPr id="1034" name="Picture 10" descr="http://image.slidesharecdn.com/big-4-macromolecules-119376726543334-2/95/big-4-macromolecules-53-728.jpg?cb=1193760066"/>
          <p:cNvPicPr>
            <a:picLocks noChangeAspect="1" noChangeArrowheads="1"/>
          </p:cNvPicPr>
          <p:nvPr/>
        </p:nvPicPr>
        <p:blipFill>
          <a:blip r:embed="rId4" cstate="print"/>
          <a:srcRect/>
          <a:stretch>
            <a:fillRect/>
          </a:stretch>
        </p:blipFill>
        <p:spPr bwMode="auto">
          <a:xfrm>
            <a:off x="4495800" y="3276599"/>
            <a:ext cx="4267200" cy="3200401"/>
          </a:xfrm>
          <a:prstGeom prst="rect">
            <a:avLst/>
          </a:prstGeom>
          <a:noFill/>
        </p:spPr>
      </p:pic>
      <p:pic>
        <p:nvPicPr>
          <p:cNvPr id="1036" name="Picture 12" descr="http://static.diffen.com/uploadz/a/ad/dna-vs-rna.png"/>
          <p:cNvPicPr>
            <a:picLocks noChangeAspect="1" noChangeArrowheads="1"/>
          </p:cNvPicPr>
          <p:nvPr/>
        </p:nvPicPr>
        <p:blipFill>
          <a:blip r:embed="rId5" cstate="print"/>
          <a:srcRect/>
          <a:stretch>
            <a:fillRect/>
          </a:stretch>
        </p:blipFill>
        <p:spPr bwMode="auto">
          <a:xfrm>
            <a:off x="381000" y="3124200"/>
            <a:ext cx="3471845" cy="3524251"/>
          </a:xfrm>
          <a:prstGeom prst="rect">
            <a:avLst/>
          </a:prstGeom>
          <a:noFill/>
        </p:spPr>
      </p:pic>
      <p:sp>
        <p:nvSpPr>
          <p:cNvPr id="8" name="TextBox 7"/>
          <p:cNvSpPr txBox="1"/>
          <p:nvPr/>
        </p:nvSpPr>
        <p:spPr>
          <a:xfrm>
            <a:off x="1066800" y="2590800"/>
            <a:ext cx="1981200" cy="381000"/>
          </a:xfrm>
          <a:prstGeom prst="rect">
            <a:avLst/>
          </a:prstGeom>
          <a:noFill/>
        </p:spPr>
        <p:txBody>
          <a:bodyPr wrap="square" rtlCol="0">
            <a:spAutoFit/>
          </a:bodyPr>
          <a:lstStyle/>
          <a:p>
            <a:r>
              <a:rPr lang="en-US" dirty="0" smtClean="0"/>
              <a:t>lipids</a:t>
            </a:r>
            <a:endParaRPr lang="en-US" dirty="0"/>
          </a:p>
        </p:txBody>
      </p:sp>
      <p:sp>
        <p:nvSpPr>
          <p:cNvPr id="9" name="TextBox 8"/>
          <p:cNvSpPr txBox="1"/>
          <p:nvPr/>
        </p:nvSpPr>
        <p:spPr>
          <a:xfrm>
            <a:off x="5410200" y="2667000"/>
            <a:ext cx="1676400" cy="369332"/>
          </a:xfrm>
          <a:prstGeom prst="rect">
            <a:avLst/>
          </a:prstGeom>
          <a:noFill/>
        </p:spPr>
        <p:txBody>
          <a:bodyPr wrap="square" rtlCol="0">
            <a:spAutoFit/>
          </a:bodyPr>
          <a:lstStyle/>
          <a:p>
            <a:r>
              <a:rPr lang="en-US" dirty="0" smtClean="0"/>
              <a:t>carbohydrates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Welcome to Grade 11 Biology! UNIT ONE Click below for the unit package: Unit One - Biochem Package For a review of chemistry, &quot;biology-style&quot; click below: The Biology Project - Chemistry Review For...: "/>
          <p:cNvPicPr>
            <a:picLocks noChangeAspect="1" noChangeArrowheads="1"/>
          </p:cNvPicPr>
          <p:nvPr/>
        </p:nvPicPr>
        <p:blipFill>
          <a:blip r:embed="rId2" cstate="print"/>
          <a:srcRect/>
          <a:stretch>
            <a:fillRect/>
          </a:stretch>
        </p:blipFill>
        <p:spPr bwMode="auto">
          <a:xfrm>
            <a:off x="1676400" y="251460"/>
            <a:ext cx="5257800" cy="637508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8229600" cy="1143000"/>
          </a:xfrm>
        </p:spPr>
        <p:txBody>
          <a:bodyPr>
            <a:normAutofit fontScale="90000"/>
          </a:bodyPr>
          <a:lstStyle/>
          <a:p>
            <a:r>
              <a:rPr lang="en-US" dirty="0" smtClean="0"/>
              <a:t>Keys to answering </a:t>
            </a:r>
            <a:r>
              <a:rPr lang="en-US" dirty="0" err="1" smtClean="0"/>
              <a:t>Biochem</a:t>
            </a:r>
            <a:r>
              <a:rPr lang="en-US" dirty="0" smtClean="0"/>
              <a:t> Qs     </a:t>
            </a:r>
            <a:endParaRPr lang="en-US" dirty="0"/>
          </a:p>
        </p:txBody>
      </p:sp>
      <p:sp>
        <p:nvSpPr>
          <p:cNvPr id="4" name="Content Placeholder 3"/>
          <p:cNvSpPr>
            <a:spLocks noGrp="1"/>
          </p:cNvSpPr>
          <p:nvPr>
            <p:ph idx="1"/>
          </p:nvPr>
        </p:nvSpPr>
        <p:spPr>
          <a:xfrm>
            <a:off x="457200" y="1646238"/>
            <a:ext cx="8229600" cy="1858962"/>
          </a:xfrm>
        </p:spPr>
        <p:txBody>
          <a:bodyPr/>
          <a:lstStyle/>
          <a:p>
            <a:r>
              <a:rPr lang="en-US" dirty="0" smtClean="0"/>
              <a:t>   </a:t>
            </a:r>
            <a:r>
              <a:rPr lang="en-US" dirty="0" err="1" smtClean="0"/>
              <a:t>ase</a:t>
            </a:r>
            <a:r>
              <a:rPr lang="en-US" dirty="0" smtClean="0"/>
              <a:t>-   Enzymes (Lactase, </a:t>
            </a:r>
            <a:r>
              <a:rPr lang="en-US" dirty="0" err="1" smtClean="0"/>
              <a:t>Ligase</a:t>
            </a:r>
            <a:r>
              <a:rPr lang="en-US" dirty="0" smtClean="0"/>
              <a:t>)</a:t>
            </a:r>
          </a:p>
          <a:p>
            <a:r>
              <a:rPr lang="en-US" dirty="0" smtClean="0"/>
              <a:t>    </a:t>
            </a:r>
            <a:r>
              <a:rPr lang="en-US" dirty="0" err="1" smtClean="0"/>
              <a:t>ol</a:t>
            </a:r>
            <a:r>
              <a:rPr lang="en-US" dirty="0" smtClean="0"/>
              <a:t>-   Alcohols (</a:t>
            </a:r>
            <a:r>
              <a:rPr lang="en-US" dirty="0" err="1" smtClean="0"/>
              <a:t>sorbitol</a:t>
            </a:r>
            <a:r>
              <a:rPr lang="en-US" dirty="0" smtClean="0"/>
              <a:t>,  </a:t>
            </a:r>
            <a:r>
              <a:rPr lang="en-US" dirty="0" err="1" smtClean="0"/>
              <a:t>ethinol</a:t>
            </a:r>
            <a:r>
              <a:rPr lang="en-US" dirty="0" smtClean="0"/>
              <a:t>)</a:t>
            </a:r>
          </a:p>
          <a:p>
            <a:r>
              <a:rPr lang="en-US" dirty="0" smtClean="0"/>
              <a:t>   </a:t>
            </a:r>
            <a:r>
              <a:rPr lang="en-US" dirty="0" err="1" smtClean="0"/>
              <a:t>ose</a:t>
            </a:r>
            <a:r>
              <a:rPr lang="en-US" dirty="0" smtClean="0"/>
              <a:t>-  Sugars (Sucrose, Dextrose)</a:t>
            </a:r>
          </a:p>
          <a:p>
            <a:endParaRPr lang="en-US" dirty="0" smtClean="0"/>
          </a:p>
          <a:p>
            <a:r>
              <a:rPr lang="en-US" dirty="0" smtClean="0"/>
              <a:t>Hydrocarbons-made of only H and C</a:t>
            </a:r>
          </a:p>
          <a:p>
            <a:pPr>
              <a:buNone/>
            </a:pPr>
            <a:endParaRPr lang="en-US" dirty="0"/>
          </a:p>
        </p:txBody>
      </p:sp>
      <p:pic>
        <p:nvPicPr>
          <p:cNvPr id="238594" name="Picture 2" descr="http://media-2.web.britannica.com/eb-media/27/117827-004-49F7A4EB.jpg"/>
          <p:cNvPicPr>
            <a:picLocks noChangeAspect="1" noChangeArrowheads="1"/>
          </p:cNvPicPr>
          <p:nvPr/>
        </p:nvPicPr>
        <p:blipFill>
          <a:blip r:embed="rId3" cstate="print"/>
          <a:srcRect/>
          <a:stretch>
            <a:fillRect/>
          </a:stretch>
        </p:blipFill>
        <p:spPr bwMode="auto">
          <a:xfrm>
            <a:off x="457200" y="4114800"/>
            <a:ext cx="3048000" cy="23812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4924425"/>
          </a:xfrm>
          <a:prstGeom prst="rect">
            <a:avLst/>
          </a:prstGeom>
          <a:noFill/>
          <a:ln w="9525">
            <a:noFill/>
            <a:miter lim="800000"/>
            <a:headEnd/>
            <a:tailEnd/>
          </a:ln>
        </p:spPr>
        <p:txBody>
          <a:bodyPr>
            <a:spAutoFit/>
          </a:bodyPr>
          <a:lstStyle/>
          <a:p>
            <a:r>
              <a:rPr lang="en-US" sz="3200">
                <a:latin typeface="Rockwell" pitchFamily="18" charset="0"/>
              </a:rPr>
              <a:t>Chemical reactions have 2 parts: reactants and products</a:t>
            </a:r>
          </a:p>
          <a:p>
            <a:endParaRPr lang="en-US" sz="3200">
              <a:latin typeface="Rockwell" pitchFamily="18" charset="0"/>
            </a:endParaRPr>
          </a:p>
          <a:p>
            <a:r>
              <a:rPr lang="en-US" sz="3200">
                <a:latin typeface="Rockwell" pitchFamily="18" charset="0"/>
              </a:rPr>
              <a:t>Reactants – compounds that come together to start the reaction</a:t>
            </a:r>
          </a:p>
          <a:p>
            <a:r>
              <a:rPr lang="en-US" sz="3200">
                <a:latin typeface="Rockwell" pitchFamily="18" charset="0"/>
              </a:rPr>
              <a:t>					Products – compounds 					produced by the reaction</a:t>
            </a:r>
          </a:p>
          <a:p>
            <a:endParaRPr lang="en-US">
              <a:latin typeface="Rockwell" pitchFamily="18" charset="0"/>
            </a:endParaRPr>
          </a:p>
          <a:p>
            <a:endParaRPr lang="en-US">
              <a:latin typeface="Rockwell" pitchFamily="18" charset="0"/>
            </a:endParaRPr>
          </a:p>
          <a:p>
            <a:endParaRPr lang="en-US">
              <a:latin typeface="Rockwell" pitchFamily="18" charset="0"/>
            </a:endParaRPr>
          </a:p>
          <a:p>
            <a:endParaRPr lang="en-US">
              <a:latin typeface="Rockwell" pitchFamily="18" charset="0"/>
            </a:endParaRPr>
          </a:p>
          <a:p>
            <a:endParaRPr lang="en-US">
              <a:latin typeface="Rockwell" pitchFamily="18" charset="0"/>
            </a:endParaRPr>
          </a:p>
        </p:txBody>
      </p:sp>
      <p:pic>
        <p:nvPicPr>
          <p:cNvPr id="16387" name="Picture 2" descr="cellular_respiration1318103046125.png"/>
          <p:cNvPicPr>
            <a:picLocks noChangeAspect="1"/>
          </p:cNvPicPr>
          <p:nvPr/>
        </p:nvPicPr>
        <p:blipFill>
          <a:blip r:embed="rId2" cstate="print"/>
          <a:srcRect/>
          <a:stretch>
            <a:fillRect/>
          </a:stretch>
        </p:blipFill>
        <p:spPr bwMode="auto">
          <a:xfrm>
            <a:off x="0" y="3657600"/>
            <a:ext cx="9144000" cy="2819400"/>
          </a:xfrm>
          <a:prstGeom prst="rect">
            <a:avLst/>
          </a:prstGeom>
          <a:noFill/>
          <a:ln w="9525">
            <a:noFill/>
            <a:miter lim="800000"/>
            <a:headEnd/>
            <a:tailEnd/>
          </a:ln>
        </p:spPr>
      </p:pic>
      <p:cxnSp>
        <p:nvCxnSpPr>
          <p:cNvPr id="5" name="Straight Arrow Connector 4"/>
          <p:cNvCxnSpPr/>
          <p:nvPr/>
        </p:nvCxnSpPr>
        <p:spPr>
          <a:xfrm>
            <a:off x="838200" y="1828800"/>
            <a:ext cx="762000"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43600" y="3352800"/>
            <a:ext cx="8382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6" name="Picture 2" descr="Nerd Cat: Told a joke in chemistry, there was no reaction   ...........click here to find out more     http://googydog.com: "/>
          <p:cNvPicPr>
            <a:picLocks noChangeAspect="1" noChangeArrowheads="1"/>
          </p:cNvPicPr>
          <p:nvPr/>
        </p:nvPicPr>
        <p:blipFill>
          <a:blip r:embed="rId2" cstate="print"/>
          <a:srcRect/>
          <a:stretch>
            <a:fillRect/>
          </a:stretch>
        </p:blipFill>
        <p:spPr bwMode="auto">
          <a:xfrm>
            <a:off x="1828800" y="290308"/>
            <a:ext cx="4800600" cy="63597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https://encrypted-tbn0.gstatic.com/images?q=tbn:ANd9GcRXvE4LouOpnHIACKOvsQSeSFGzQJ1QoNfuLtctwDYVFafoXjnZz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152400" y="457200"/>
            <a:ext cx="3581400" cy="6463308"/>
          </a:xfrm>
          <a:prstGeom prst="rect">
            <a:avLst/>
          </a:prstGeom>
          <a:noFill/>
          <a:ln w="9525">
            <a:noFill/>
            <a:miter lim="800000"/>
            <a:headEnd/>
            <a:tailEnd/>
          </a:ln>
        </p:spPr>
        <p:txBody>
          <a:bodyPr wrap="square">
            <a:spAutoFit/>
          </a:bodyPr>
          <a:lstStyle/>
          <a:p>
            <a:r>
              <a:rPr lang="en-US" sz="3600" dirty="0">
                <a:latin typeface="Rockwell" pitchFamily="18" charset="0"/>
              </a:rPr>
              <a:t>Enzymes are biological catalysts that speed up chemical reactions and lower activation </a:t>
            </a:r>
            <a:r>
              <a:rPr lang="en-US" sz="3600" dirty="0" smtClean="0">
                <a:latin typeface="Rockwell" pitchFamily="18" charset="0"/>
              </a:rPr>
              <a:t>energy</a:t>
            </a:r>
          </a:p>
          <a:p>
            <a:r>
              <a:rPr lang="en-US" sz="3600" dirty="0" smtClean="0">
                <a:solidFill>
                  <a:srgbClr val="FFFF00"/>
                </a:solidFill>
                <a:latin typeface="Rockwell" pitchFamily="18" charset="0"/>
              </a:rPr>
              <a:t>They are not altered by this interaction</a:t>
            </a:r>
            <a:endParaRPr lang="en-US" sz="3600" dirty="0">
              <a:solidFill>
                <a:srgbClr val="FFFF00"/>
              </a:solidFill>
              <a:latin typeface="Rockwell" pitchFamily="18" charset="0"/>
            </a:endParaRPr>
          </a:p>
          <a:p>
            <a:endParaRPr lang="en-US" dirty="0">
              <a:latin typeface="Rockwell" pitchFamily="18" charset="0"/>
            </a:endParaRPr>
          </a:p>
        </p:txBody>
      </p:sp>
      <p:pic>
        <p:nvPicPr>
          <p:cNvPr id="17411" name="Picture 3" descr="biobook_flow_6.png"/>
          <p:cNvPicPr>
            <a:picLocks noChangeAspect="1"/>
          </p:cNvPicPr>
          <p:nvPr/>
        </p:nvPicPr>
        <p:blipFill>
          <a:blip r:embed="rId2" cstate="print"/>
          <a:srcRect/>
          <a:stretch>
            <a:fillRect/>
          </a:stretch>
        </p:blipFill>
        <p:spPr bwMode="auto">
          <a:xfrm>
            <a:off x="3200400" y="533400"/>
            <a:ext cx="53403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350px-Inducedfit080.png"/>
          <p:cNvPicPr>
            <a:picLocks noChangeAspect="1"/>
          </p:cNvPicPr>
          <p:nvPr/>
        </p:nvPicPr>
        <p:blipFill>
          <a:blip r:embed="rId2" cstate="print"/>
          <a:srcRect/>
          <a:stretch>
            <a:fillRect/>
          </a:stretch>
        </p:blipFill>
        <p:spPr bwMode="auto">
          <a:xfrm>
            <a:off x="1295400" y="0"/>
            <a:ext cx="6246813" cy="4419600"/>
          </a:xfrm>
          <a:prstGeom prst="rect">
            <a:avLst/>
          </a:prstGeom>
          <a:noFill/>
          <a:ln w="9525">
            <a:noFill/>
            <a:miter lim="800000"/>
            <a:headEnd/>
            <a:tailEnd/>
          </a:ln>
        </p:spPr>
      </p:pic>
      <p:sp>
        <p:nvSpPr>
          <p:cNvPr id="18435" name="TextBox 2"/>
          <p:cNvSpPr txBox="1">
            <a:spLocks noChangeArrowheads="1"/>
          </p:cNvSpPr>
          <p:nvPr/>
        </p:nvSpPr>
        <p:spPr bwMode="auto">
          <a:xfrm>
            <a:off x="609600" y="4419600"/>
            <a:ext cx="8153400" cy="1754188"/>
          </a:xfrm>
          <a:prstGeom prst="rect">
            <a:avLst/>
          </a:prstGeom>
          <a:noFill/>
          <a:ln w="9525">
            <a:noFill/>
            <a:miter lim="800000"/>
            <a:headEnd/>
            <a:tailEnd/>
          </a:ln>
        </p:spPr>
        <p:txBody>
          <a:bodyPr>
            <a:spAutoFit/>
          </a:bodyPr>
          <a:lstStyle/>
          <a:p>
            <a:r>
              <a:rPr lang="en-US" sz="3600">
                <a:latin typeface="Rockwell" pitchFamily="18" charset="0"/>
              </a:rPr>
              <a:t>Active Site is where the reactant meets the enzyme to lower activation energy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57200" y="228600"/>
            <a:ext cx="7870825" cy="2062163"/>
          </a:xfrm>
          <a:prstGeom prst="rect">
            <a:avLst/>
          </a:prstGeom>
          <a:noFill/>
          <a:ln w="9525">
            <a:noFill/>
            <a:miter lim="800000"/>
            <a:headEnd/>
            <a:tailEnd/>
          </a:ln>
        </p:spPr>
        <p:txBody>
          <a:bodyPr>
            <a:spAutoFit/>
          </a:bodyPr>
          <a:lstStyle/>
          <a:p>
            <a:r>
              <a:rPr lang="en-US" sz="3200" dirty="0">
                <a:latin typeface="Rockwell" pitchFamily="18" charset="0"/>
              </a:rPr>
              <a:t>Enzymes can be affected by </a:t>
            </a:r>
            <a:r>
              <a:rPr lang="en-US" sz="3200" dirty="0" smtClean="0">
                <a:latin typeface="Rockwell" pitchFamily="18" charset="0"/>
              </a:rPr>
              <a:t>three </a:t>
            </a:r>
            <a:r>
              <a:rPr lang="en-US" sz="3200" dirty="0">
                <a:latin typeface="Rockwell" pitchFamily="18" charset="0"/>
              </a:rPr>
              <a:t>main environmental factors: </a:t>
            </a:r>
          </a:p>
          <a:p>
            <a:endParaRPr lang="en-US" dirty="0">
              <a:latin typeface="Rockwell" pitchFamily="18" charset="0"/>
            </a:endParaRPr>
          </a:p>
          <a:p>
            <a:endParaRPr lang="en-US" dirty="0">
              <a:latin typeface="Rockwell" pitchFamily="18" charset="0"/>
            </a:endParaRPr>
          </a:p>
          <a:p>
            <a:r>
              <a:rPr lang="en-US" sz="2800" b="1" dirty="0">
                <a:latin typeface="Rockwell" pitchFamily="18" charset="0"/>
              </a:rPr>
              <a:t>    Temperature</a:t>
            </a:r>
          </a:p>
        </p:txBody>
      </p:sp>
      <p:pic>
        <p:nvPicPr>
          <p:cNvPr id="3" name="Picture 2" descr="temperature_diagram.gif"/>
          <p:cNvPicPr>
            <a:picLocks noChangeAspect="1"/>
          </p:cNvPicPr>
          <p:nvPr/>
        </p:nvPicPr>
        <p:blipFill>
          <a:blip r:embed="rId2" cstate="print"/>
          <a:stretch>
            <a:fillRect/>
          </a:stretch>
        </p:blipFill>
        <p:spPr>
          <a:xfrm>
            <a:off x="3733800" y="1447800"/>
            <a:ext cx="4114800" cy="2503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460" name="TextBox 3"/>
          <p:cNvSpPr txBox="1">
            <a:spLocks noChangeArrowheads="1"/>
          </p:cNvSpPr>
          <p:nvPr/>
        </p:nvSpPr>
        <p:spPr bwMode="auto">
          <a:xfrm>
            <a:off x="1600200" y="4114800"/>
            <a:ext cx="657225" cy="584200"/>
          </a:xfrm>
          <a:prstGeom prst="rect">
            <a:avLst/>
          </a:prstGeom>
          <a:noFill/>
          <a:ln w="9525">
            <a:noFill/>
            <a:miter lim="800000"/>
            <a:headEnd/>
            <a:tailEnd/>
          </a:ln>
        </p:spPr>
        <p:txBody>
          <a:bodyPr wrap="none">
            <a:spAutoFit/>
          </a:bodyPr>
          <a:lstStyle/>
          <a:p>
            <a:r>
              <a:rPr lang="en-US" sz="3200" b="1">
                <a:latin typeface="Rockwell" pitchFamily="18" charset="0"/>
              </a:rPr>
              <a:t>pH</a:t>
            </a:r>
          </a:p>
        </p:txBody>
      </p:sp>
      <p:pic>
        <p:nvPicPr>
          <p:cNvPr id="19461" name="Picture 4" descr="i72_enzyme_ph_graph.gif"/>
          <p:cNvPicPr>
            <a:picLocks noChangeAspect="1"/>
          </p:cNvPicPr>
          <p:nvPr/>
        </p:nvPicPr>
        <p:blipFill>
          <a:blip r:embed="rId3" cstate="print"/>
          <a:srcRect/>
          <a:stretch>
            <a:fillRect/>
          </a:stretch>
        </p:blipFill>
        <p:spPr bwMode="auto">
          <a:xfrm>
            <a:off x="2667000" y="4191000"/>
            <a:ext cx="3333750" cy="2219325"/>
          </a:xfrm>
          <a:prstGeom prst="rect">
            <a:avLst/>
          </a:prstGeom>
          <a:noFill/>
          <a:ln w="9525">
            <a:noFill/>
            <a:miter lim="800000"/>
            <a:headEnd/>
            <a:tailEnd/>
          </a:ln>
        </p:spPr>
      </p:pic>
      <p:sp>
        <p:nvSpPr>
          <p:cNvPr id="6" name="TextBox 5"/>
          <p:cNvSpPr txBox="1"/>
          <p:nvPr/>
        </p:nvSpPr>
        <p:spPr>
          <a:xfrm>
            <a:off x="990600" y="5029200"/>
            <a:ext cx="1219200" cy="1200329"/>
          </a:xfrm>
          <a:prstGeom prst="rect">
            <a:avLst/>
          </a:prstGeom>
          <a:noFill/>
        </p:spPr>
        <p:txBody>
          <a:bodyPr wrap="square" rtlCol="0">
            <a:spAutoFit/>
          </a:bodyPr>
          <a:lstStyle/>
          <a:p>
            <a:r>
              <a:rPr lang="en-US" dirty="0" smtClean="0"/>
              <a:t>Changes the shape of the enzyme</a:t>
            </a:r>
            <a:endParaRPr lang="en-US" dirty="0"/>
          </a:p>
        </p:txBody>
      </p:sp>
      <p:sp>
        <p:nvSpPr>
          <p:cNvPr id="7" name="TextBox 6"/>
          <p:cNvSpPr txBox="1"/>
          <p:nvPr/>
        </p:nvSpPr>
        <p:spPr>
          <a:xfrm>
            <a:off x="1143000" y="2667000"/>
            <a:ext cx="1600200" cy="1477328"/>
          </a:xfrm>
          <a:prstGeom prst="rect">
            <a:avLst/>
          </a:prstGeom>
          <a:noFill/>
        </p:spPr>
        <p:txBody>
          <a:bodyPr wrap="square" rtlCol="0">
            <a:spAutoFit/>
          </a:bodyPr>
          <a:lstStyle/>
          <a:p>
            <a:r>
              <a:rPr lang="en-US" dirty="0" smtClean="0"/>
              <a:t>Can break down the enzyme, changing it’s shape</a:t>
            </a:r>
            <a:endParaRPr lang="en-US" dirty="0"/>
          </a:p>
        </p:txBody>
      </p:sp>
      <p:sp>
        <p:nvSpPr>
          <p:cNvPr id="8" name="TextBox 7"/>
          <p:cNvSpPr txBox="1"/>
          <p:nvPr/>
        </p:nvSpPr>
        <p:spPr>
          <a:xfrm>
            <a:off x="6172200" y="4495800"/>
            <a:ext cx="2971800" cy="523220"/>
          </a:xfrm>
          <a:prstGeom prst="rect">
            <a:avLst/>
          </a:prstGeom>
          <a:noFill/>
        </p:spPr>
        <p:txBody>
          <a:bodyPr wrap="square" rtlCol="0">
            <a:spAutoFit/>
          </a:bodyPr>
          <a:lstStyle/>
          <a:p>
            <a:r>
              <a:rPr lang="en-US" sz="2800" b="1" dirty="0" smtClean="0"/>
              <a:t>Concentration</a:t>
            </a:r>
            <a:endParaRPr lang="en-US" sz="2800"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biology humor | Chemistry Cat; telling biology jokes | Fun &amp; Games: "/>
          <p:cNvPicPr>
            <a:picLocks noChangeAspect="1" noChangeArrowheads="1"/>
          </p:cNvPicPr>
          <p:nvPr/>
        </p:nvPicPr>
        <p:blipFill>
          <a:blip r:embed="rId2" cstate="print"/>
          <a:srcRect/>
          <a:stretch>
            <a:fillRect/>
          </a:stretch>
        </p:blipFill>
        <p:spPr bwMode="auto">
          <a:xfrm>
            <a:off x="2286000" y="0"/>
            <a:ext cx="5055394" cy="668481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eaLnBrk="1" fontAlgn="auto" hangingPunct="1">
              <a:spcAft>
                <a:spcPts val="0"/>
              </a:spcAft>
              <a:defRPr/>
            </a:pPr>
            <a:r>
              <a:rPr lang="en-US" smtClean="0">
                <a:solidFill>
                  <a:schemeClr val="tx2">
                    <a:tint val="100000"/>
                    <a:shade val="90000"/>
                    <a:satMod val="250000"/>
                    <a:alpha val="100000"/>
                  </a:schemeClr>
                </a:solidFill>
              </a:rPr>
              <a:t>TOPIC 2:</a:t>
            </a:r>
            <a:br>
              <a:rPr lang="en-US" smtClean="0">
                <a:solidFill>
                  <a:schemeClr val="tx2">
                    <a:tint val="100000"/>
                    <a:shade val="90000"/>
                    <a:satMod val="250000"/>
                    <a:alpha val="100000"/>
                  </a:schemeClr>
                </a:solidFill>
              </a:rPr>
            </a:br>
            <a:r>
              <a:rPr lang="en-US" smtClean="0">
                <a:solidFill>
                  <a:schemeClr val="tx2">
                    <a:tint val="100000"/>
                    <a:shade val="90000"/>
                    <a:satMod val="250000"/>
                    <a:alpha val="100000"/>
                  </a:schemeClr>
                </a:solidFill>
              </a:rPr>
              <a:t>Cells </a:t>
            </a:r>
            <a:r>
              <a:rPr lang="en-US" dirty="0" smtClean="0">
                <a:solidFill>
                  <a:schemeClr val="tx2">
                    <a:tint val="100000"/>
                    <a:shade val="90000"/>
                    <a:satMod val="250000"/>
                    <a:alpha val="100000"/>
                  </a:schemeClr>
                </a:solidFill>
              </a:rPr>
              <a:t>&amp; Cellular Organization	</a:t>
            </a:r>
            <a:endParaRPr lang="en-US" dirty="0">
              <a:solidFill>
                <a:schemeClr val="tx2">
                  <a:tint val="100000"/>
                  <a:shade val="90000"/>
                  <a:satMod val="250000"/>
                  <a:alpha val="100000"/>
                </a:schemeClr>
              </a:solidFill>
            </a:endParaRPr>
          </a:p>
        </p:txBody>
      </p:sp>
      <p:sp>
        <p:nvSpPr>
          <p:cNvPr id="3" name="Text Placeholder 2"/>
          <p:cNvSpPr>
            <a:spLocks noGrp="1"/>
          </p:cNvSpPr>
          <p:nvPr>
            <p:ph type="body" idx="1"/>
          </p:nvPr>
        </p:nvSpPr>
        <p:spPr/>
        <p:txBody>
          <a:bodyPr/>
          <a:lstStyle/>
          <a:p>
            <a:pPr eaLnBrk="1" fontAlgn="auto" hangingPunct="1">
              <a:spcAft>
                <a:spcPts val="0"/>
              </a:spcAft>
              <a:buFont typeface="Wingdings 2"/>
              <a:buNone/>
              <a:defRPr/>
            </a:pPr>
            <a:r>
              <a:rPr lang="en-US" dirty="0" smtClean="0"/>
              <a:t>PROKARYOTES		</a:t>
            </a:r>
            <a:endParaRPr lang="en-US" dirty="0"/>
          </a:p>
        </p:txBody>
      </p:sp>
      <p:sp>
        <p:nvSpPr>
          <p:cNvPr id="5" name="Text Placeholder 4"/>
          <p:cNvSpPr>
            <a:spLocks noGrp="1"/>
          </p:cNvSpPr>
          <p:nvPr>
            <p:ph type="body" sz="half" idx="3"/>
          </p:nvPr>
        </p:nvSpPr>
        <p:spPr/>
        <p:txBody>
          <a:bodyPr/>
          <a:lstStyle/>
          <a:p>
            <a:pPr eaLnBrk="1" fontAlgn="auto" hangingPunct="1">
              <a:spcAft>
                <a:spcPts val="0"/>
              </a:spcAft>
              <a:buFont typeface="Wingdings 2"/>
              <a:buNone/>
              <a:defRPr/>
            </a:pPr>
            <a:r>
              <a:rPr lang="en-US" dirty="0" smtClean="0"/>
              <a:t>EUKARYOTES</a:t>
            </a:r>
            <a:endParaRPr lang="en-US" dirty="0"/>
          </a:p>
        </p:txBody>
      </p:sp>
      <p:sp>
        <p:nvSpPr>
          <p:cNvPr id="20484" name="Content Placeholder 3"/>
          <p:cNvSpPr>
            <a:spLocks noGrp="1"/>
          </p:cNvSpPr>
          <p:nvPr>
            <p:ph sz="quarter" idx="2"/>
          </p:nvPr>
        </p:nvSpPr>
        <p:spPr/>
        <p:txBody>
          <a:bodyPr/>
          <a:lstStyle/>
          <a:p>
            <a:pPr eaLnBrk="1" hangingPunct="1"/>
            <a:r>
              <a:rPr lang="en-US" smtClean="0"/>
              <a:t>No nucleus</a:t>
            </a:r>
          </a:p>
          <a:p>
            <a:pPr eaLnBrk="1" hangingPunct="1"/>
            <a:r>
              <a:rPr lang="en-US" smtClean="0"/>
              <a:t>Cytoplasm, cell membrane, DNA, ribosomes</a:t>
            </a:r>
          </a:p>
          <a:p>
            <a:pPr eaLnBrk="1" hangingPunct="1"/>
            <a:r>
              <a:rPr lang="en-US" smtClean="0"/>
              <a:t>Smaller &amp; simpler</a:t>
            </a:r>
          </a:p>
          <a:p>
            <a:pPr eaLnBrk="1" hangingPunct="1"/>
            <a:r>
              <a:rPr lang="en-US" smtClean="0"/>
              <a:t>Examples:  bacteria</a:t>
            </a:r>
          </a:p>
          <a:p>
            <a:pPr eaLnBrk="1" hangingPunct="1"/>
            <a:endParaRPr lang="en-US" smtClean="0"/>
          </a:p>
        </p:txBody>
      </p:sp>
      <p:sp>
        <p:nvSpPr>
          <p:cNvPr id="20486" name="Content Placeholder 7"/>
          <p:cNvSpPr>
            <a:spLocks noGrp="1"/>
          </p:cNvSpPr>
          <p:nvPr>
            <p:ph sz="quarter" idx="4"/>
          </p:nvPr>
        </p:nvSpPr>
        <p:spPr/>
        <p:txBody>
          <a:bodyPr/>
          <a:lstStyle/>
          <a:p>
            <a:pPr eaLnBrk="1" hangingPunct="1"/>
            <a:r>
              <a:rPr lang="en-US" smtClean="0"/>
              <a:t>True nucleus</a:t>
            </a:r>
          </a:p>
          <a:p>
            <a:pPr eaLnBrk="1" hangingPunct="1"/>
            <a:r>
              <a:rPr lang="en-US" smtClean="0"/>
              <a:t>Cytoplasm, cell membrane, DNA, ribosomes, ER, Golgi, nucleolus, vacuole, other organelles</a:t>
            </a:r>
          </a:p>
          <a:p>
            <a:pPr eaLnBrk="1" hangingPunct="1"/>
            <a:r>
              <a:rPr lang="en-US" smtClean="0"/>
              <a:t>Larger &amp; more complex</a:t>
            </a:r>
          </a:p>
          <a:p>
            <a:pPr eaLnBrk="1" hangingPunct="1"/>
            <a:r>
              <a:rPr lang="en-US" smtClean="0"/>
              <a:t>Examples: plants &amp; animals</a:t>
            </a:r>
          </a:p>
        </p:txBody>
      </p:sp>
      <p:pic>
        <p:nvPicPr>
          <p:cNvPr id="20487" name="Picture 8" descr="image002.jpg"/>
          <p:cNvPicPr>
            <a:picLocks noChangeAspect="1"/>
          </p:cNvPicPr>
          <p:nvPr/>
        </p:nvPicPr>
        <p:blipFill>
          <a:blip r:embed="rId2" cstate="print"/>
          <a:srcRect/>
          <a:stretch>
            <a:fillRect/>
          </a:stretch>
        </p:blipFill>
        <p:spPr bwMode="auto">
          <a:xfrm>
            <a:off x="762000" y="4343400"/>
            <a:ext cx="3209925" cy="2238375"/>
          </a:xfrm>
          <a:prstGeom prst="rect">
            <a:avLst/>
          </a:prstGeom>
          <a:noFill/>
          <a:ln w="9525">
            <a:noFill/>
            <a:miter lim="800000"/>
            <a:headEnd/>
            <a:tailEnd/>
          </a:ln>
        </p:spPr>
      </p:pic>
      <p:pic>
        <p:nvPicPr>
          <p:cNvPr id="20488" name="Picture 9" descr="cells.gif"/>
          <p:cNvPicPr>
            <a:picLocks noChangeAspect="1"/>
          </p:cNvPicPr>
          <p:nvPr/>
        </p:nvPicPr>
        <p:blipFill>
          <a:blip r:embed="rId3" cstate="print"/>
          <a:srcRect/>
          <a:stretch>
            <a:fillRect/>
          </a:stretch>
        </p:blipFill>
        <p:spPr bwMode="auto">
          <a:xfrm>
            <a:off x="5105400" y="4800600"/>
            <a:ext cx="3352800" cy="180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2" name="Picture 2" descr="We can't get enough of science jokes!: "/>
          <p:cNvPicPr>
            <a:picLocks noChangeAspect="1" noChangeArrowheads="1"/>
          </p:cNvPicPr>
          <p:nvPr/>
        </p:nvPicPr>
        <p:blipFill>
          <a:blip r:embed="rId2" cstate="print"/>
          <a:srcRect/>
          <a:stretch>
            <a:fillRect/>
          </a:stretch>
        </p:blipFill>
        <p:spPr bwMode="auto">
          <a:xfrm>
            <a:off x="1905000" y="457200"/>
            <a:ext cx="5372100" cy="57626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76400" y="304800"/>
            <a:ext cx="8229600" cy="1015218"/>
          </a:xfrm>
        </p:spPr>
        <p:txBody>
          <a:bodyPr>
            <a:normAutofit/>
          </a:bodyPr>
          <a:lstStyle/>
          <a:p>
            <a:r>
              <a:rPr lang="en-US" dirty="0" err="1" smtClean="0"/>
              <a:t>Endosymbiotic</a:t>
            </a:r>
            <a:r>
              <a:rPr lang="en-US" dirty="0" smtClean="0"/>
              <a:t> Theory   </a:t>
            </a:r>
            <a:endParaRPr lang="en-US" dirty="0"/>
          </a:p>
        </p:txBody>
      </p:sp>
      <p:pic>
        <p:nvPicPr>
          <p:cNvPr id="353282" name="Picture 2" descr="http://classes.midlandstech.edu/carterp/courses/bio225/chap04/figure_10_02_labeled.jpg"/>
          <p:cNvPicPr>
            <a:picLocks noChangeAspect="1" noChangeArrowheads="1"/>
          </p:cNvPicPr>
          <p:nvPr/>
        </p:nvPicPr>
        <p:blipFill>
          <a:blip r:embed="rId2" cstate="print"/>
          <a:srcRect/>
          <a:stretch>
            <a:fillRect/>
          </a:stretch>
        </p:blipFill>
        <p:spPr bwMode="auto">
          <a:xfrm>
            <a:off x="2362200" y="1295400"/>
            <a:ext cx="3581400" cy="5381626"/>
          </a:xfrm>
          <a:prstGeom prst="rect">
            <a:avLst/>
          </a:prstGeom>
          <a:noFill/>
        </p:spPr>
      </p:pic>
      <p:sp>
        <p:nvSpPr>
          <p:cNvPr id="9" name="TextBox 8"/>
          <p:cNvSpPr txBox="1"/>
          <p:nvPr/>
        </p:nvSpPr>
        <p:spPr>
          <a:xfrm>
            <a:off x="6019800" y="2000071"/>
            <a:ext cx="2438400" cy="1200329"/>
          </a:xfrm>
          <a:prstGeom prst="rect">
            <a:avLst/>
          </a:prstGeom>
          <a:noFill/>
        </p:spPr>
        <p:txBody>
          <a:bodyPr wrap="square" rtlCol="0">
            <a:spAutoFit/>
          </a:bodyPr>
          <a:lstStyle/>
          <a:p>
            <a:r>
              <a:rPr lang="en-US" dirty="0" smtClean="0"/>
              <a:t>Remember: Mitochondria and Chloroplasts have their own unique DNA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http://www.instruction.greenriver.edu/mcvay/B100%20DE/DE%20Images/07-05-SurfaceVolumeRatio-L.gif"/>
          <p:cNvPicPr>
            <a:picLocks noChangeAspect="1" noChangeArrowheads="1"/>
          </p:cNvPicPr>
          <p:nvPr/>
        </p:nvPicPr>
        <p:blipFill>
          <a:blip r:embed="rId2" cstate="print"/>
          <a:srcRect/>
          <a:stretch>
            <a:fillRect/>
          </a:stretch>
        </p:blipFill>
        <p:spPr bwMode="auto">
          <a:xfrm>
            <a:off x="838200" y="990600"/>
            <a:ext cx="7353300" cy="5715000"/>
          </a:xfrm>
          <a:prstGeom prst="rect">
            <a:avLst/>
          </a:prstGeom>
          <a:noFill/>
        </p:spPr>
      </p:pic>
      <p:sp>
        <p:nvSpPr>
          <p:cNvPr id="9" name="TextBox 8"/>
          <p:cNvSpPr txBox="1"/>
          <p:nvPr/>
        </p:nvSpPr>
        <p:spPr>
          <a:xfrm>
            <a:off x="990600" y="533400"/>
            <a:ext cx="7391400" cy="369332"/>
          </a:xfrm>
          <a:prstGeom prst="rect">
            <a:avLst/>
          </a:prstGeom>
          <a:noFill/>
        </p:spPr>
        <p:txBody>
          <a:bodyPr wrap="square" rtlCol="0">
            <a:spAutoFit/>
          </a:bodyPr>
          <a:lstStyle/>
          <a:p>
            <a:r>
              <a:rPr lang="en-US" dirty="0" smtClean="0"/>
              <a:t>Cells can only grow so large: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54864" indent="0" eaLnBrk="1" fontAlgn="auto" hangingPunct="1">
              <a:spcAft>
                <a:spcPts val="0"/>
              </a:spcAft>
              <a:defRPr/>
            </a:pPr>
            <a:endParaRPr lang="en-US" dirty="0">
              <a:solidFill>
                <a:schemeClr val="tx2">
                  <a:tint val="100000"/>
                  <a:shade val="90000"/>
                  <a:satMod val="250000"/>
                  <a:alpha val="100000"/>
                </a:schemeClr>
              </a:solidFill>
            </a:endParaRPr>
          </a:p>
        </p:txBody>
      </p:sp>
      <p:sp>
        <p:nvSpPr>
          <p:cNvPr id="8" name="Content Placeholder 7"/>
          <p:cNvSpPr>
            <a:spLocks noGrp="1"/>
          </p:cNvSpPr>
          <p:nvPr>
            <p:ph idx="1"/>
          </p:nvPr>
        </p:nvSpPr>
        <p:spPr>
          <a:xfrm>
            <a:off x="457200" y="1646238"/>
            <a:ext cx="4724400" cy="4449762"/>
          </a:xfrm>
        </p:spPr>
        <p:txBody>
          <a:bodyPr>
            <a:normAutofit lnSpcReduction="10000"/>
          </a:bodyPr>
          <a:lstStyle/>
          <a:p>
            <a:pPr eaLnBrk="1" fontAlgn="auto" hangingPunct="1">
              <a:spcBef>
                <a:spcPts val="0"/>
              </a:spcBef>
              <a:spcAft>
                <a:spcPts val="0"/>
              </a:spcAft>
              <a:buFont typeface="Wingdings 2"/>
              <a:buChar char=""/>
              <a:defRPr/>
            </a:pPr>
            <a:r>
              <a:rPr lang="en-US" dirty="0" smtClean="0"/>
              <a:t>Organelles – tiny structures that</a:t>
            </a:r>
          </a:p>
          <a:p>
            <a:pPr eaLnBrk="1" fontAlgn="auto" hangingPunct="1">
              <a:spcBef>
                <a:spcPts val="0"/>
              </a:spcBef>
              <a:spcAft>
                <a:spcPts val="0"/>
              </a:spcAft>
              <a:buFont typeface="Wingdings 2"/>
              <a:buChar char=""/>
              <a:defRPr/>
            </a:pPr>
            <a:r>
              <a:rPr lang="en-US" dirty="0" smtClean="0"/>
              <a:t> carry out functions of the cell</a:t>
            </a:r>
          </a:p>
          <a:p>
            <a:pPr eaLnBrk="1" fontAlgn="auto" hangingPunct="1">
              <a:spcBef>
                <a:spcPts val="0"/>
              </a:spcBef>
              <a:spcAft>
                <a:spcPts val="0"/>
              </a:spcAft>
              <a:buFont typeface="Wingdings 2"/>
              <a:buChar char=""/>
              <a:defRPr/>
            </a:pPr>
            <a:r>
              <a:rPr lang="en-US" dirty="0" smtClean="0"/>
              <a:t>Functions such as energy, building or transporting </a:t>
            </a:r>
          </a:p>
          <a:p>
            <a:pPr eaLnBrk="1" fontAlgn="auto" hangingPunct="1">
              <a:spcBef>
                <a:spcPts val="0"/>
              </a:spcBef>
              <a:spcAft>
                <a:spcPts val="0"/>
              </a:spcAft>
              <a:buFont typeface="Wingdings 2"/>
              <a:buChar char=""/>
              <a:defRPr/>
            </a:pPr>
            <a:r>
              <a:rPr lang="en-US" dirty="0" smtClean="0"/>
              <a:t>material, storing </a:t>
            </a:r>
          </a:p>
          <a:p>
            <a:pPr eaLnBrk="1" fontAlgn="auto" hangingPunct="1">
              <a:spcBef>
                <a:spcPts val="0"/>
              </a:spcBef>
              <a:spcAft>
                <a:spcPts val="0"/>
              </a:spcAft>
              <a:buFont typeface="Wingdings 2"/>
              <a:buChar char=""/>
              <a:defRPr/>
            </a:pPr>
            <a:r>
              <a:rPr lang="en-US" dirty="0" smtClean="0"/>
              <a:t>food or wastes.</a:t>
            </a:r>
          </a:p>
          <a:p>
            <a:pPr eaLnBrk="1" fontAlgn="auto" hangingPunct="1">
              <a:spcBef>
                <a:spcPts val="0"/>
              </a:spcBef>
              <a:spcAft>
                <a:spcPts val="0"/>
              </a:spcAft>
              <a:buFont typeface="Wingdings 2"/>
              <a:buChar char=""/>
              <a:defRPr/>
            </a:pPr>
            <a:endParaRPr lang="en-US" dirty="0"/>
          </a:p>
        </p:txBody>
      </p:sp>
      <p:pic>
        <p:nvPicPr>
          <p:cNvPr id="240642" name="Picture 2" descr="http://www.sciencecontrol.com/wp-content/uploads/2011/07/Labeled-Animal-Cell-Diagram.jpg"/>
          <p:cNvPicPr>
            <a:picLocks noChangeAspect="1" noChangeArrowheads="1"/>
          </p:cNvPicPr>
          <p:nvPr/>
        </p:nvPicPr>
        <p:blipFill>
          <a:blip r:embed="rId2" cstate="print"/>
          <a:srcRect/>
          <a:stretch>
            <a:fillRect/>
          </a:stretch>
        </p:blipFill>
        <p:spPr bwMode="auto">
          <a:xfrm>
            <a:off x="4448176" y="1371601"/>
            <a:ext cx="4429123" cy="388619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0" name="Picture 2" descr="https://s-media-cache-ak0.pinimg.com/236x/86/42/6a/86426a5d4f72370e89c4981dafbe44ed.jpg"/>
          <p:cNvPicPr>
            <a:picLocks noChangeAspect="1" noChangeArrowheads="1"/>
          </p:cNvPicPr>
          <p:nvPr/>
        </p:nvPicPr>
        <p:blipFill>
          <a:blip r:embed="rId2" cstate="print"/>
          <a:srcRect/>
          <a:stretch>
            <a:fillRect/>
          </a:stretch>
        </p:blipFill>
        <p:spPr bwMode="auto">
          <a:xfrm>
            <a:off x="1295400" y="457200"/>
            <a:ext cx="6248400" cy="590291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descr="http://www.pointloma.edu/sites/default/files/filemanager/Biology/Grad_Biology/Cell_Cartoons/Cell_Division_3_-_Rhino.JPG"/>
          <p:cNvPicPr>
            <a:picLocks noChangeAspect="1" noChangeArrowheads="1"/>
          </p:cNvPicPr>
          <p:nvPr/>
        </p:nvPicPr>
        <p:blipFill>
          <a:blip r:embed="rId2" cstate="print"/>
          <a:srcRect/>
          <a:stretch>
            <a:fillRect/>
          </a:stretch>
        </p:blipFill>
        <p:spPr bwMode="auto">
          <a:xfrm>
            <a:off x="381000" y="304800"/>
            <a:ext cx="8077200" cy="630608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r>
              <a:rPr lang="en-US" dirty="0" smtClean="0"/>
              <a:t>Organelles</a:t>
            </a:r>
          </a:p>
        </p:txBody>
      </p:sp>
      <p:sp>
        <p:nvSpPr>
          <p:cNvPr id="12291" name="Content Placeholder 6"/>
          <p:cNvSpPr>
            <a:spLocks noGrp="1"/>
          </p:cNvSpPr>
          <p:nvPr>
            <p:ph idx="1"/>
          </p:nvPr>
        </p:nvSpPr>
        <p:spPr>
          <a:xfrm>
            <a:off x="457200" y="1295400"/>
            <a:ext cx="8229600" cy="5562600"/>
          </a:xfrm>
        </p:spPr>
        <p:txBody>
          <a:bodyPr/>
          <a:lstStyle/>
          <a:p>
            <a:r>
              <a:rPr lang="en-US" dirty="0" smtClean="0"/>
              <a:t>Nucleus</a:t>
            </a:r>
          </a:p>
          <a:p>
            <a:pPr lvl="1"/>
            <a:r>
              <a:rPr lang="en-US" dirty="0" smtClean="0"/>
              <a:t>control center</a:t>
            </a:r>
          </a:p>
          <a:p>
            <a:pPr eaLnBrk="1" hangingPunct="1"/>
            <a:r>
              <a:rPr lang="en-US" dirty="0" smtClean="0"/>
              <a:t>Cell membrane</a:t>
            </a:r>
          </a:p>
          <a:p>
            <a:pPr lvl="1" eaLnBrk="1" hangingPunct="1"/>
            <a:r>
              <a:rPr lang="en-US" sz="2500" dirty="0" smtClean="0"/>
              <a:t>outside barrier controlling what enters and exits</a:t>
            </a:r>
          </a:p>
          <a:p>
            <a:pPr eaLnBrk="1" hangingPunct="1"/>
            <a:r>
              <a:rPr lang="en-US" dirty="0" smtClean="0"/>
              <a:t>Cell wall </a:t>
            </a:r>
          </a:p>
          <a:p>
            <a:pPr lvl="1" eaLnBrk="1" hangingPunct="1"/>
            <a:r>
              <a:rPr lang="en-US" sz="2500" dirty="0" smtClean="0"/>
              <a:t>rigid outer layer providing structure</a:t>
            </a:r>
          </a:p>
          <a:p>
            <a:pPr eaLnBrk="1" hangingPunct="1"/>
            <a:r>
              <a:rPr lang="en-US" dirty="0" smtClean="0"/>
              <a:t>Cytoskeleton</a:t>
            </a:r>
          </a:p>
          <a:p>
            <a:pPr lvl="1" eaLnBrk="1" hangingPunct="1"/>
            <a:r>
              <a:rPr lang="en-US" dirty="0" smtClean="0"/>
              <a:t> support</a:t>
            </a:r>
          </a:p>
          <a:p>
            <a:pPr eaLnBrk="1" hangingPunct="1"/>
            <a:r>
              <a:rPr lang="en-US" dirty="0" smtClean="0"/>
              <a:t>Cytoplasm</a:t>
            </a:r>
          </a:p>
          <a:p>
            <a:pPr lvl="1" eaLnBrk="1" hangingPunct="1"/>
            <a:r>
              <a:rPr lang="en-US" sz="2500" dirty="0" smtClean="0"/>
              <a:t>thick, clear liquid holding organelles.</a:t>
            </a:r>
          </a:p>
          <a:p>
            <a:endParaRPr lang="en-US" dirty="0" smtClean="0"/>
          </a:p>
        </p:txBody>
      </p:sp>
      <p:sp>
        <p:nvSpPr>
          <p:cNvPr id="12292" name="Slide Number Placeholder 4"/>
          <p:cNvSpPr>
            <a:spLocks noGrp="1"/>
          </p:cNvSpPr>
          <p:nvPr>
            <p:ph type="sldNum" sz="quarter" idx="12"/>
          </p:nvPr>
        </p:nvSpPr>
        <p:spPr>
          <a:noFill/>
        </p:spPr>
        <p:txBody>
          <a:bodyPr/>
          <a:lstStyle/>
          <a:p>
            <a:fld id="{B3A3342A-7F3B-44CE-8DB7-94A9F20EFE55}"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0"/>
            <a:ext cx="8229600" cy="990600"/>
          </a:xfrm>
        </p:spPr>
        <p:txBody>
          <a:bodyPr/>
          <a:lstStyle/>
          <a:p>
            <a:r>
              <a:rPr lang="en-US" smtClean="0"/>
              <a:t>Organelles</a:t>
            </a:r>
          </a:p>
        </p:txBody>
      </p:sp>
      <p:sp>
        <p:nvSpPr>
          <p:cNvPr id="13315" name="Content Placeholder 2"/>
          <p:cNvSpPr>
            <a:spLocks noGrp="1"/>
          </p:cNvSpPr>
          <p:nvPr>
            <p:ph idx="1"/>
          </p:nvPr>
        </p:nvSpPr>
        <p:spPr>
          <a:xfrm>
            <a:off x="457200" y="990600"/>
            <a:ext cx="8229600" cy="5562600"/>
          </a:xfrm>
        </p:spPr>
        <p:txBody>
          <a:bodyPr/>
          <a:lstStyle/>
          <a:p>
            <a:pPr eaLnBrk="1" hangingPunct="1"/>
            <a:r>
              <a:rPr lang="en-US" smtClean="0"/>
              <a:t>Smooth endoplasmic reticulum</a:t>
            </a:r>
          </a:p>
          <a:p>
            <a:pPr lvl="1" eaLnBrk="1" hangingPunct="1"/>
            <a:r>
              <a:rPr lang="en-US" sz="2400" smtClean="0"/>
              <a:t>make and process lipids (detoxifies)</a:t>
            </a:r>
          </a:p>
          <a:p>
            <a:pPr eaLnBrk="1" hangingPunct="1"/>
            <a:r>
              <a:rPr lang="en-US" smtClean="0"/>
              <a:t>Rough endoplasmic reticulum</a:t>
            </a:r>
          </a:p>
          <a:p>
            <a:pPr lvl="1" eaLnBrk="1" hangingPunct="1"/>
            <a:r>
              <a:rPr lang="en-US" sz="2400" smtClean="0"/>
              <a:t>Channels covered with ribosomes used in the synthesis and processing of proteins</a:t>
            </a:r>
            <a:endParaRPr lang="en-US" sz="2000" smtClean="0"/>
          </a:p>
          <a:p>
            <a:pPr eaLnBrk="1" hangingPunct="1"/>
            <a:r>
              <a:rPr lang="en-US" smtClean="0"/>
              <a:t>Golgi apparatus </a:t>
            </a:r>
          </a:p>
          <a:p>
            <a:pPr lvl="1" eaLnBrk="1" hangingPunct="1"/>
            <a:r>
              <a:rPr lang="en-US" sz="2000" smtClean="0"/>
              <a:t>Stacked membranes with vesicles used for secretion</a:t>
            </a:r>
            <a:endParaRPr lang="en-US" smtClean="0"/>
          </a:p>
          <a:p>
            <a:pPr eaLnBrk="1" hangingPunct="1"/>
            <a:r>
              <a:rPr lang="en-US" smtClean="0"/>
              <a:t>Ribosome</a:t>
            </a:r>
          </a:p>
          <a:p>
            <a:pPr lvl="1" eaLnBrk="1" hangingPunct="1"/>
            <a:r>
              <a:rPr lang="en-US" sz="2400" smtClean="0"/>
              <a:t>responsible for protein synthesis</a:t>
            </a:r>
            <a:endParaRPr lang="en-US" smtClean="0"/>
          </a:p>
          <a:p>
            <a:pPr eaLnBrk="1" hangingPunct="1"/>
            <a:r>
              <a:rPr lang="en-US" smtClean="0"/>
              <a:t>Lysosome </a:t>
            </a:r>
          </a:p>
          <a:p>
            <a:pPr lvl="1" eaLnBrk="1" hangingPunct="1"/>
            <a:r>
              <a:rPr lang="en-US" sz="2400" smtClean="0"/>
              <a:t>Digest materials</a:t>
            </a:r>
          </a:p>
          <a:p>
            <a:pPr eaLnBrk="1" hangingPunct="1"/>
            <a:endParaRPr lang="en-US" smtClean="0"/>
          </a:p>
        </p:txBody>
      </p:sp>
      <p:sp>
        <p:nvSpPr>
          <p:cNvPr id="13316" name="Slide Number Placeholder 3"/>
          <p:cNvSpPr>
            <a:spLocks noGrp="1"/>
          </p:cNvSpPr>
          <p:nvPr>
            <p:ph type="sldNum" sz="quarter" idx="12"/>
          </p:nvPr>
        </p:nvSpPr>
        <p:spPr>
          <a:noFill/>
        </p:spPr>
        <p:txBody>
          <a:bodyPr/>
          <a:lstStyle/>
          <a:p>
            <a:fld id="{B7D365DE-F0A2-48B4-960A-5DB33E820FEF}"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960438"/>
          </a:xfrm>
        </p:spPr>
        <p:txBody>
          <a:bodyPr/>
          <a:lstStyle/>
          <a:p>
            <a:r>
              <a:rPr lang="en-US" smtClean="0"/>
              <a:t>Organelles</a:t>
            </a:r>
          </a:p>
        </p:txBody>
      </p:sp>
      <p:sp>
        <p:nvSpPr>
          <p:cNvPr id="14339" name="Content Placeholder 2"/>
          <p:cNvSpPr>
            <a:spLocks noGrp="1"/>
          </p:cNvSpPr>
          <p:nvPr>
            <p:ph idx="1"/>
          </p:nvPr>
        </p:nvSpPr>
        <p:spPr>
          <a:xfrm>
            <a:off x="457200" y="838200"/>
            <a:ext cx="8229600" cy="5287963"/>
          </a:xfrm>
        </p:spPr>
        <p:txBody>
          <a:bodyPr/>
          <a:lstStyle/>
          <a:p>
            <a:pPr eaLnBrk="1" hangingPunct="1"/>
            <a:r>
              <a:rPr lang="en-US" dirty="0" smtClean="0"/>
              <a:t>Mitochondria</a:t>
            </a:r>
          </a:p>
          <a:p>
            <a:pPr lvl="1" eaLnBrk="1" hangingPunct="1"/>
            <a:r>
              <a:rPr lang="en-US" sz="2500" dirty="0" smtClean="0"/>
              <a:t>energy production</a:t>
            </a:r>
            <a:endParaRPr lang="en-US" dirty="0" smtClean="0"/>
          </a:p>
          <a:p>
            <a:pPr eaLnBrk="1" hangingPunct="1"/>
            <a:r>
              <a:rPr lang="en-US" dirty="0" smtClean="0"/>
              <a:t>Cilia/flagellum</a:t>
            </a:r>
          </a:p>
          <a:p>
            <a:pPr lvl="1" eaLnBrk="1" hangingPunct="1"/>
            <a:r>
              <a:rPr lang="en-US" sz="2500" dirty="0" smtClean="0"/>
              <a:t>hair/tail-like projection used for movement</a:t>
            </a:r>
          </a:p>
          <a:p>
            <a:pPr eaLnBrk="1" hangingPunct="1"/>
            <a:r>
              <a:rPr lang="en-US" dirty="0" smtClean="0"/>
              <a:t>Vacuole </a:t>
            </a:r>
          </a:p>
          <a:p>
            <a:pPr lvl="1" eaLnBrk="1" hangingPunct="1"/>
            <a:r>
              <a:rPr lang="en-US" sz="2500" dirty="0" smtClean="0"/>
              <a:t>storage</a:t>
            </a:r>
          </a:p>
          <a:p>
            <a:pPr eaLnBrk="1" hangingPunct="1"/>
            <a:r>
              <a:rPr lang="en-US" dirty="0" smtClean="0"/>
              <a:t>Chloroplast-</a:t>
            </a:r>
          </a:p>
          <a:p>
            <a:pPr lvl="1" eaLnBrk="1" hangingPunct="1"/>
            <a:r>
              <a:rPr lang="en-US" sz="2400" dirty="0" smtClean="0"/>
              <a:t> photosynthesis</a:t>
            </a:r>
          </a:p>
          <a:p>
            <a:pPr eaLnBrk="1" hangingPunct="1"/>
            <a:r>
              <a:rPr lang="en-US" dirty="0" err="1" smtClean="0"/>
              <a:t>Centrioles</a:t>
            </a:r>
            <a:r>
              <a:rPr lang="en-US" dirty="0" smtClean="0"/>
              <a:t>-</a:t>
            </a:r>
          </a:p>
          <a:p>
            <a:pPr lvl="1" eaLnBrk="1" hangingPunct="1"/>
            <a:r>
              <a:rPr lang="en-US" sz="2400" dirty="0" smtClean="0"/>
              <a:t>Used in animal cell reproduction</a:t>
            </a:r>
          </a:p>
          <a:p>
            <a:r>
              <a:rPr lang="en-US" sz="2800" u="sng" dirty="0" smtClean="0"/>
              <a:t>Cytoskeleton</a:t>
            </a:r>
            <a:r>
              <a:rPr lang="en-US" sz="2400" dirty="0" smtClean="0"/>
              <a:t>-  intracellular </a:t>
            </a:r>
            <a:r>
              <a:rPr lang="en-US" sz="2400" dirty="0" err="1" smtClean="0"/>
              <a:t>protiens</a:t>
            </a:r>
            <a:r>
              <a:rPr lang="en-US" sz="2400" dirty="0" smtClean="0"/>
              <a:t> that make microfilaments/microtubules    give shape and support to the cell</a:t>
            </a:r>
            <a:endParaRPr lang="en-US" dirty="0" smtClean="0"/>
          </a:p>
        </p:txBody>
      </p:sp>
      <p:sp>
        <p:nvSpPr>
          <p:cNvPr id="14340" name="Slide Number Placeholder 3"/>
          <p:cNvSpPr>
            <a:spLocks noGrp="1"/>
          </p:cNvSpPr>
          <p:nvPr>
            <p:ph type="sldNum" sz="quarter" idx="12"/>
          </p:nvPr>
        </p:nvSpPr>
        <p:spPr>
          <a:noFill/>
        </p:spPr>
        <p:txBody>
          <a:bodyPr/>
          <a:lstStyle/>
          <a:p>
            <a:fld id="{19FCCB5D-3F8C-4822-98B5-A8E7F10FC717}"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Phospholipid</a:t>
            </a:r>
            <a:r>
              <a:rPr lang="en-US" b="1" dirty="0" smtClean="0"/>
              <a:t> </a:t>
            </a:r>
            <a:r>
              <a:rPr lang="en-US" b="1" dirty="0" err="1" smtClean="0"/>
              <a:t>Bilayer</a:t>
            </a:r>
            <a:r>
              <a:rPr lang="en-US" b="1" dirty="0" smtClean="0"/>
              <a:t> Structure</a:t>
            </a:r>
            <a:endParaRPr lang="en-US" b="1" dirty="0"/>
          </a:p>
        </p:txBody>
      </p:sp>
      <p:sp>
        <p:nvSpPr>
          <p:cNvPr id="3" name="Content Placeholder 2"/>
          <p:cNvSpPr>
            <a:spLocks noGrp="1"/>
          </p:cNvSpPr>
          <p:nvPr>
            <p:ph idx="1"/>
          </p:nvPr>
        </p:nvSpPr>
        <p:spPr>
          <a:xfrm>
            <a:off x="457200" y="1646238"/>
            <a:ext cx="8382000" cy="792162"/>
          </a:xfrm>
        </p:spPr>
        <p:txBody>
          <a:bodyPr/>
          <a:lstStyle/>
          <a:p>
            <a:r>
              <a:rPr lang="en-US" dirty="0" smtClean="0"/>
              <a:t>Hydrophilic heads and hydrophobic tails</a:t>
            </a:r>
            <a:endParaRPr lang="en-US" dirty="0"/>
          </a:p>
        </p:txBody>
      </p:sp>
      <p:sp>
        <p:nvSpPr>
          <p:cNvPr id="278530" name="AutoShape 2" descr="Image result for image cell membrane phospho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8532" name="AutoShape 4" descr="Image result for image cell membrane phospholipi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6546" name="Picture 2" descr="http://www.rise.duke.edu/apep/pages/media/mod01/mod01f05.jpg"/>
          <p:cNvPicPr>
            <a:picLocks noChangeAspect="1" noChangeArrowheads="1"/>
          </p:cNvPicPr>
          <p:nvPr/>
        </p:nvPicPr>
        <p:blipFill>
          <a:blip r:embed="rId2" cstate="print"/>
          <a:srcRect/>
          <a:stretch>
            <a:fillRect/>
          </a:stretch>
        </p:blipFill>
        <p:spPr bwMode="auto">
          <a:xfrm>
            <a:off x="114300" y="2438400"/>
            <a:ext cx="9029700" cy="361188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79906" name="Picture 2" descr="994402_422298244567878_587668109_n"/>
          <p:cNvPicPr>
            <a:picLocks noChangeAspect="1" noChangeArrowheads="1"/>
          </p:cNvPicPr>
          <p:nvPr/>
        </p:nvPicPr>
        <p:blipFill>
          <a:blip r:embed="rId2" cstate="print"/>
          <a:srcRect/>
          <a:stretch>
            <a:fillRect/>
          </a:stretch>
        </p:blipFill>
        <p:spPr bwMode="auto">
          <a:xfrm>
            <a:off x="1143000" y="129718"/>
            <a:ext cx="6748069" cy="672828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http://delran.schoolwires.com/cms/lib7/NJ01000284/Centricity/Domain/216/Venn%20of%20plant%20and%20animal%20cell.png"/>
          <p:cNvPicPr>
            <a:picLocks noChangeAspect="1" noChangeArrowheads="1"/>
          </p:cNvPicPr>
          <p:nvPr/>
        </p:nvPicPr>
        <p:blipFill>
          <a:blip r:embed="rId2" cstate="print"/>
          <a:srcRect/>
          <a:stretch>
            <a:fillRect/>
          </a:stretch>
        </p:blipFill>
        <p:spPr bwMode="auto">
          <a:xfrm>
            <a:off x="838200" y="0"/>
            <a:ext cx="7631028" cy="6553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Image result for organization of life"/>
          <p:cNvPicPr>
            <a:picLocks noChangeAspect="1" noChangeArrowheads="1"/>
          </p:cNvPicPr>
          <p:nvPr/>
        </p:nvPicPr>
        <p:blipFill>
          <a:blip r:embed="rId2" cstate="print"/>
          <a:srcRect/>
          <a:stretch>
            <a:fillRect/>
          </a:stretch>
        </p:blipFill>
        <p:spPr bwMode="auto">
          <a:xfrm>
            <a:off x="609600" y="381000"/>
            <a:ext cx="7903026" cy="602721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6400800" cy="1143000"/>
          </a:xfrm>
        </p:spPr>
        <p:txBody>
          <a:bodyPr>
            <a:normAutofit/>
          </a:bodyPr>
          <a:lstStyle/>
          <a:p>
            <a:r>
              <a:rPr lang="en-US" dirty="0" smtClean="0"/>
              <a:t>The Scientific Method</a:t>
            </a:r>
            <a:endParaRPr lang="en-US" dirty="0"/>
          </a:p>
        </p:txBody>
      </p:sp>
      <p:pic>
        <p:nvPicPr>
          <p:cNvPr id="4" name="Picture 2" descr="The scientific method in science memes. Schools take note, this is a better way to teach it.: "/>
          <p:cNvPicPr>
            <a:picLocks noChangeAspect="1" noChangeArrowheads="1"/>
          </p:cNvPicPr>
          <p:nvPr/>
        </p:nvPicPr>
        <p:blipFill>
          <a:blip r:embed="rId2" cstate="print"/>
          <a:srcRect/>
          <a:stretch>
            <a:fillRect/>
          </a:stretch>
        </p:blipFill>
        <p:spPr bwMode="auto">
          <a:xfrm>
            <a:off x="1066800" y="2193341"/>
            <a:ext cx="7110758" cy="466465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7314" name="Picture 2" descr="Theory vs. Hypothesis vs. Law… Explained! --Joe Hanson, Ph.D.: "/>
          <p:cNvPicPr>
            <a:picLocks noChangeAspect="1" noChangeArrowheads="1"/>
          </p:cNvPicPr>
          <p:nvPr/>
        </p:nvPicPr>
        <p:blipFill>
          <a:blip r:embed="rId2" cstate="print"/>
          <a:srcRect/>
          <a:stretch>
            <a:fillRect/>
          </a:stretch>
        </p:blipFill>
        <p:spPr bwMode="auto">
          <a:xfrm>
            <a:off x="152400" y="1066800"/>
            <a:ext cx="8808401" cy="488835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AutoShape 2" descr="data:image/png;base64,iVBORw0KGgoAAAANSUhEUgAAAQMAAADCCAMAAAB6zFdcAAABR1BMVEX///8AAAD+/v77+/v39/f8///z8/Pu7u7q6urf39/k5OTn5+fy8vLY2Njv7+9qamrKysqzs7OKiorZ2dm9vb2fn5+np6eXl5fQ0NB6enrGxsZYWFi2trZCQkKsrKzHx8ddXV1+fn5QUFCPj49ycnI+Pj43NzciIiJLS0tcXFwqKiplZWUXFxcUFBQzMzMlJSXz/////fbzUwD87N36UAD6XQD3xqj+9uvzZgD31Ln44Mvxn2f/9vD7WgD7VAD7bQD1q4D2i1P+9+L2yK320KvwsYX748zmhDP3p3fpUQD5373x4NLrYwDpbCXyn3XkbBP82s/0lVP2mGXyyrv3w5X3fzzoRQDwtpnwj1f3uoXpp3T77tTtk1T2eTX5s5b3eBjwoF75gkj//Njskmfzvq/73bPmbwD7zaH5sJD1dDj86MXoqH37hTfALKibAAAgAElEQVR4nO19+YPTVpJ/1XuSbcm3rMuW5bZs+Wif7b6PQGigGSBMsmFgYUIYlu/sTmb3m///52/Vk6+GbtINhDDf7Upo29LTO+pd9amqVwK4oRu6oRs6TwKEoL+C/yYXxLspxCKFmD9xrawvzO38hQuuXpzhPJm4WvKr0jwvqf6/mOb3pEzSyqsWL4S8IM8LGCMozyuxdlXLK1fiSiStyCuBwJKqXgYAfa6lWNSKvvRs/l4ecwK6X16MDMgkPSKWIyVJr5Its1oMHnUDoIK5Rb/TZ0ZA4MAm1tFQSQSktKR4kTyz/C649S0nKaaOQ0i+Jf/kcoQkhV+T0uh56EE9BVIDHyXUNeYM5ZQS80rYBZApKA9A424Y2ZJrmeJH06q1qn0aV0DjHqJblIyzwjznA7mkJP6gHOpCfSTVxwqUTEATylIkVzcteiSn2k/DSIL6rsmkYRumygOKFo9LVQ0uTqiiJd9SdbguFagCdaQusxHziCgx7zTpqwhHOMwj2CMY1TZwXKqPJ1ijBwYhdrVUpzcRHcQySnq4EUKzNzYgGtNwwlh1EmWlYR8DyAx6fWqCMR45METMopbHcQwRfU/Tv1LRDegbZo0xtoGqgjH0e9N0fjL2hkWcRJSFN8a0PaBMA7cUTrBOidwy/YNuE0XQG5lGr0X9WEO082PK+7ojoUCjMIsF9IMqQAlT1HneSNu0SlP65hMPxoC1YpFrl44CemBqaVhvD6HvpIl9WIrQaDrEKWtooOYOABs03Hkc5AAdE9NxBOMygDegAYVaxUTZK+cwG4Vy4gjMQ+AJrEhMtyKRp+yHFjjEUsvAmgiGKfQMqhxNgTx1PbRcH01vQuNAokGVmwy1xgTiahb9MvVjQ8tOKW/jY8ZBjZ4vZUKsUL8zD5pgxSnsT8FX4wDtQgvz9QH3N88FCN14EGzaGmoQW9PYwayDQeDYuBlEQFXALNUZ1XqAZthpbdKCI4tYdul5k4dHsFmIIojbPAsCj9JLaqitJlKxDdVeEJQrqKY/+hLN/AAzqrLMA+6VomdSgUMY1MEaBZtuFmWF8qWZwnmb1+VBGstlGn5Y8iEknteYBwFYVbvb8KkhtX6PeOCLwKr3gNsAvaCEJS/UzIyGZa2GnTyOqIcLaaOChpanKS4SHtQUD4y4KQ1aBn2t3fKx5FZQTjzpU+dxl6OrMQ9MiZnNIN+g7OMg4/a0TIYaS0ON6kU8oH92noYpXSgpHvCTNc2HXhnKmMqYBkri+SjyN1TetnWt6SC0zdbQJQ4bzqiZguJA9o2yBa7jT71eBNWuW4Rm3h0FuVoMdkRPFJ1eG2S116lQHxiy76rV2ptObGgMpg0ITdkpUMacVQXCrFYc9akXa70wD14vTrek2eoF4DjQboA3qlhlCNMyTKc3ef8Bf2KBNe36ZktAVIdmRYaFeBTDRotuRnY+AL/IT5Y6PQtiWqDag0kp05dGAJVwkjdbo02wWtcdCRdT1Kl1rM+T1ZcmyePwc+Qjy579EVvt10BaGuS/Zs1v6I8kcQFIUmKieDfZO8NrkUCsAIC8Bp46l9EHhH+xnukq2UUPLMR7cXGbPkAZLFyQHQmcapVekh+ul2vg8qeQK/wyPvfIOVIi5oUkuLCgdMldCa3VLa2bbP0kY1yYuM+bK8nQtHteizLL/MTyDwkN8p0Gmc56Gi9Y/dp0ltxBe351jV0iQXrMg/dRpFgU5prvXFyRk11eFV4CPYxFnde6mzMPXUpGkpeN8wvrbfoANM2QfO+WW5DvpfpVEkrNDhahSxL8YEhfSLobCrOLdqUDFnbmufiIXpuEc2L4yEOMFnmRJDOih3r5AmazIzkv2sLpBoyHJIj5PcIhRWwKv9iNCYKNjQ6GkgrLtDYgxq4hex5ayVPNNgbSjse1ll+vhgRGGtjLDTKeNepmSd42ugQQKFkRx742aNOPSi8c0Dgg2FPdwCEBl9qIujHfxSrU41G1D+b4MvVABhsNAjK5KCaJsY6UnxyRMFeBXkxyH4nNnQaJHKkSiaIVudBdRE1ZgjJJ0TUSSqzUoj/QNgok9G16NmW6mC02plySxasmlgILJA2h0C1hPYN+faQZMGnkCTSg7Qxk1AWkRzWFKMPNLDZsJIG81sBKMyZE4+fQtEbZVpxFGJQ1JQXUwGsJdAi4daMK8lxoVjUb/WqLKkKyJjoa2mWsZaktrctGAs0FyrLvjEsZlBoa1Po4KiRzAf1irzttpCdUPoJHPTnPpV0EZ9CdmDzmAmeJ2YkHYYhGI7SGxaKzSLtJZQjcgAGxtpcujihHkngJ9xQ9udnBBs8FrJH4W6JkhBwyagJ1GrDZtnuU6Qax0xmy7EzNsqrUaKopdrtTkwpoTwYBYDpHV0pAMisJ2xbPhfoki53uRKPcNr1yl7FYWL+cBykTBaFRQo91m7LyxLiR466pEw+sTVqJTAK6PopcCjN1e84DAjnlkcRaJUt8z3pzHnBLsJJGNGl815NlkOD1fBzUTOh7bVpKCGUAI92s04WJW+DCau0uRH2CF4QgfZ7W4TCLZQJszIMOeE2Chj4BVWua7hNMFFgGXssN6hrq8QzxYGKZahzEQ0k8KA8Egbc0YUmqZKPLkBhFzb2QBSIzztHUFTSpCYoRJKc5SwC8iZmwBgNfayHmXRzl8wM5ppnVT8Rnh0AfFvvgUjtstLhJTN1SCTt9gsMBNEPotJMSYhz40Iko2wi7WS2gHP0BjfdBC8zeqFmGTUyHNboeZgWaBEatPvOghU2w+5xpfRPcmIbhqIAZKxxP0jSz/RFOuVs3cVgUmCmMNX8cFss8OzD2u2AHxHwcQm1MC0ydl/DRENrBxTxIxodGEC/Lq61c0/i9s8DTf2lMrZ5L/vA6s9lYplg9l0nSJiqu5SItFuvSUlm39nexrFTo16SxJrwsdn5aieK1Z97fasQ7X+X8D1VNbVofEhvytLYX4kvVqgvKXAzN/YvyTl8bxs+J8DdvvxdLDPXGR4IYs/qbrbsaXSh+0cULFMhCfCxwEbCm0n3v3jVFwBu6oavT+WEnhC5m9D+PZF2I2Q59nQH91OlT13Wh800m+qJ+gK5uLjMhAKGpr6mPHLTzlZY169py6eVFNndx2g8tEKm175oU8hLFOy0/7czql9B3DvdhNuPm6f/zZPdMbEluqz7bor+S/t+iO3Sfk8wk84k5lEJrmV8TadPMVrD84baWSG66kGoW35hOaC9N6lxrs6jRq76fVGu3nfrli11pBdUEYJ829EsS5hHbi5VGB+LB6X1qrg4w08+2X8100Le4t7eos7nvZ7Clc2/TD5htSbpETAEtaCz6i2R42tgLBglZK+Qi1nps/jPfr8yrJxYfc3yFXNVOSEhj/UJgnYfG/M/ASYiTeebifG6Cgc3GahGdbkL1Mh5YvdaY0LKjlb00j4PZLzv6f+4c/fM7fefHw/1vZvsP7822jo+PX+gHL84e61v7r474Y3b8z3196+4//8bfhShXQHPbPiQ8yDYk86BcB+l6vqpwym3nhVZvu5rmGLTJlTS3IJyc7dEemnK9el3mfJH0SZEkhCUPxOJCq63ygNWsYx7Y4KwMCnbboSY4qbqXpV5y3A3FAyh5nvFhHqBVJ2k1iz1mN8+F3f3ZP948ubX96q+3Dp88ON37+/ZDePrto8O7T16/3N6HN98+2dt7AGe7b57cf3X469vt/6KZIknQnA7i7pwHLmYMrNVJeO31YlTizrgbd6BF+HEC2IICtqmTpCpUkxgGJPZVMa36BNXEWvEgSi6kNc5DQbF41OuNLDUOnExztNiEI8KLDHqmnCmEOEY13WxsTohPl/JA0HipcAMyBHodJaERD+DJm7vHt/f1/7s3e/zo8exsG57uHs1e3L4Lb0/h9euDB7dfzB491Q+++efebPbmBCTxgJBCtJwLigeMaMvUriKrNDRuhqBGOiQMY6rOqK4kcRPqWMpTjWnm+pZqMiUMcJ0HyQU2U7I1To1xmyiveEA0l34E515jo8wmFeub6JB8zTxQplH3QzyI0HF6yBiaM5jz4PCEPp7Bwz393u0nh4dP9JMnoH+/9+Qfh2/h9SnMds/u7r6gleDHvcMf9n6mh5gHHpsA13gwIpZaXMkxV5y+NcAP6WfawHJxQAsW8YBwP9qShH42Eqn1wMfYaVJFluuBj1V1QXU0W72p6T6RqXjAVhZr3hST0A3zwKPpU+LGqPUAtCJddj4wFwT2Op0BEiZjHuQXPKBOpo87xIPtx7OZhKd7AD/dujs7mMGblzrxYLZ9ps/0l4d3Z7MD+sI8gFysbGILHtTHA+JLVtOSjTM9RA2H0qE0kz7Vc86DPNZoRNOEFVJtT1UMOyHBsyUPFhc4k3RTbRWbqvshWQ80GsG8bxLO6qZqSx74rONRPIjQzHyQBzX2PEhjXKA+XBsHp8SDF/rJrdnBo9f7Zz/Bya0t/Xj79JezF/DmFL559E94fuvh2/37j57u/3SPdgvigRbYscJJwzkP7A1sExitex5dzDbtIUHelt0jHjDeTHjQZh7ksVWMslTXAhtIGBV1EbqdhAeLC/TVHFIeKwlcrYmtiM3hvHEI6PRq/QUP6NqYhl5NLTBUMQdGwWV7Y2PIvI6iVLMGeWWu/Oblsf79M/3g5yN9/2ddf3zy/PQ+3PsP6uxfXj7/8Rh+OoNvTn7ZuvvT8+8P9P3T5z8/oL1RDMsQDQKfq+LEUGvmsps+WEPYKA6CGu+l1cFmBfx+3x7mqOs6VP9NA5p1MDcrPrqNaQ/sFrcz4H6wmxnLgjLXzdzkaWA3qWqyOtnMn8OGhWKxaNGeMeSFAoxmxx4agjI1KJ3fb/lDxl+5eOJaNkQeuMWL14MVCFnICNRa2JIzlgO3JIlEwLIQX1V/SC5g2UCyeMCSIsAWiUsLOfEc3BErcHtePjDQWVxMFlEz3emt7r+H3ecJ18WA9Rqfkw/WgHZC8jd1qheQEof1RGZO2kltn7EQrdjAEuJM/aUrUtJ3Ep+unjuThZm1X4LXsuBjofbvQtT7SjZWeAB0hQuYE/zBHa6kxQVeSG7yaLgGvWOM+WqNg4nPlL6s7Fo99XPDFa7X/hv6Kmml6bt0xTinuLkco314QK+tSMkIu1gj9N6q9yWIBEwjy2KHdQEyBZbIUvPKpw3TNA3Nbl0A45nMzUn6AwUVPXCaSZE5g6WmfuPC+vi+/EiN4UcTYRkSufoaxM111e78XmZCN+vJrybLZmi5CbBZJJ7vQvSthV5mtQcu0e0C6+KQ5UdFPeRteuyc35jVvxKXcW2/sk+mUaDVabuOhgQujHfG4QDr2UZimBAZw8GykSLIk0lxdbO8vRUgTcPCKNDvHjcsZ1LzZQ4MAZq58E01TZpCo+KCBwYOWOjruUr3fK68DI79rOV/mYav0agJJsnJGzZjHgXPGp7jeIzK/IUBNPlTZ+DiYJOtrYJQ6kATGGOUosHShBE9LKpq2DQI72fLyIKq0mMgdsUaDywssa6/UWGXTWacpPIcj4eXt7Rcf1nq4QS7qlhqcYXHQbHVavV5BjQW8yChOQ/iPE6otjlGw4QFjeGUsF/NHAeGi+VUCwnIhbZBbE0Qim8Dt3nBA8EQG5t8hwEPs1rrt1pByDMgPic7fTnqdeptQtxEfYyzayIm82DeLcnFOQ9y3JghRuxFyyqDcTeqEkyZN7KORplmdA2LUR9TiRYnJobMb7NWyE4NFfqTtLycl49iXmw+r2P+lYjmAiM9rl5jpJzKeZVUAn1pTVEKSx6kGX71x+VGOc+IWWKfvprcyOaCByaNhXajUecWOth2CJcv50Kk1tYy56m1kb2Qc+oKjwjv/MD7YjTqV2y2X4K0qeZck3ypVNpQg3KEjk9LwyhRAK/zwKKUpqm0BuG4APkcN5IWzUKINHxMWmIs0JQNjvhrEw/GCx5gMZ0hRE3fTJ+mC/u7l5jY5zxLy4lfrTWmH9plPzsJYOVbKyvU0MRzPt8CzC5dK9XnWvIyqxpYBUKN0fpq+WNFhjlS+xltfjJgPQ7wXFALbJ+fou2uS3NhsTeq9RDUZGBF2DvW8BqPiHT0mZwsr0gkJ7KxMHH/MtPn5QO6mObapOfSAB8wkNrcDStnSD48wQkzJt/g8wYpU41x9bSpXCUFyCx/sg+LnGdCdzVlVTS19wTPDNfhAjexG7qhG7qhL0QLfQjriECphBaKRVYjKQA0Y5siK9DmqiVOQl+EPlupU8RahuJyjL0iOT+xdrFsfKH+74rHIOFDGV9SWFKlrZ2Zvi6kicTkzjnenc1mW98c8IZATJmpgmZsjp1tzdjufEE1rkLqXKOmXZSaNh7tI8VFIQuq4+QlKP+iwjxLCUT6//z7L0o/qDqfvQr4M9EebrHK7OQRK1b5ejJghDg4PFE2ed4Be/EySxezy/OMYoWiE6lbLDuzNVE7Yx8vVKhIXGg01py6HYXc1xXhK/AOy4ORDssXgqpxZT2tsr1zDmxcAaUy15PqKp8LpWe+++f/C/qdQ+VzoCcaVP77zd/39YVCtegsc7SD9FJvACwLrRy215tqVVULgt57DPBJCpW4OkYjVB6Cc155VQzi1W1VSmnxy02gVwNXrs6/Qcr2nvDgl3svduT+sQ5HRwf3DvbPdqjJ+2f37upHe8/3Zw8PX/3tHjFo5+wF3Xhw9uJA/+WBfvfF2TGzoe6DbFiqpqYrTE8Dn4TADcvVPIwUEzKuRQKn0dC8RIVEcB3ylt/skRSmrOOmY6mzM5qF7RLB2BJfzDpWHWQ7ycNoSPDbDgthNQzrVIbV0NhrwyXsQYWnVREu5j1HJDxw27UrMCGxvQNsPbh1ePjoh9nhf+sHtx6+2v32yd4Pcvbr7T/d+mH2cu/wycGdw8PD23+D40env27f3dn+8fRsdvsh/OnN928PZowDoN+rTrk8BzWWlyOG0dVOOZGahcSwSTjTSWyFlC4cKeUC4SYDWwGbv/ub7ImthOghKCSVVhfbqbnk7WFhA4tKDcfCepqQ/GhAjU1KaUFShIs4IkTCPJiMqirLD9Pc9s7jYPvh7M7u3X/u7hzvHj/Yfqjfv/2Xo92jrfu79/UnJzp8f/uB/uQUTt/A3Vt/vbf9mKbDrTtbuydiptN6wQcEh8ky56BkHlhIbMgkegKeBbREBSOqoA2hQk+tAUEIKXtTZQek52mcd8OkTjwX+rBBaelif7KYCw6m2EFA9WyPSlP2yrwqpcIpcpB4AtmExlINzNSSrvgwCUrsOSOV7Jvde/rR7vHB9tnDQ3i8ewQPbh+d3T6Yvdp+NnvydAse0nrw+hSefPuPw9tn8k+7bx7cPTzZOju8/YIbTm0g/ntJTbU5DwgItrTK3EXU7bEZnhWS1QUPuh21HrBFnp73CLUrHmwQ8uL1wCS0RpWjkZJPVBkOFtID7KTnPMiosVIyEQNNpWgoRxIugsBrg8cJJo48H2YCDsKwy+uJ/mB7H+7fPobT14d32P1g6/7t+/e2v4MHu0fEA11/uDfbev4W/vvX2ewu7YvHh29new91ODjZfTVTPAAZqVlFPLCpt4qsNqyhlYwDZWRMTNIrHgS0EnWm0OoxcvOpxWGH79SWPKgbhLtb0xUP0jxKlOmUeJAinmu8t9jY5lLMRREVaPM4SDfQkL9txprb3ilX/dXuvn5v9xiObu09gO/2bj+kNWBn7/Xfnjy5qz8/fPjNw727+pu38Nfdn+59/939O0eHL4kH3zy9d7K9ozMPRGBX1XZEPDCxu0kdEDkNdFIY8sZjYkQDRYHvWG2HYY9qO2xhjyd0ObJ91rZ0E3bxMV92Iy8brMruUQ37bZVzyvPqyY4RYpUQvNNoQpVKcXPY9zIYNdQ4wAg7vEVnMGw4v3lMs1Hkg/URLQizg6fHcPzzjpB7h7OtB9t/fXn6YEv/7uTXhzty68Hpj1v7Px3oZ3e2Zi9On/988ODlrycz/eQvszu/nj5mm2vVhXY3KHHjXExBI4xKRdjod2lFaiSnRRthXK7CxjDHbuiUzKNC2912nT7Km5OiAU6n2rDUtPE6DhQbkB764HaIP5SnysMean7QbSvZygj6mrTC0IJan5KrFOVOXK9CrVrrUCmlYQHy8SS4/JTV2nSYf2wpqWhLf/Xojj77jtaDxPQKcwlZ6qBM8MoMyf551HLeFJWhfj23fICXDz9x7uMz0jl7+8dSYl+n5rzY+26mf/foiI3tzAR2OyPRWGd5mblA3GA/TXWHnlIerOt1sdD98urxz0W66mKYzdRfPTE6zxRw0BfGZl3JwNx4ZYCfKeZf0/3ghv4F6EPw9Hr+LJcX8BuZfOD23Gj9O5sgPnRi97PwAD5kwV8U84E74vPV41JqX+i8pYgPen0Urde4FH5Yc+59aC/bCJXpwdv8uHpclZqXy5bGb/njX0zlc6il/kHjuhB4/vTZ+YcbiU6g+Jvy7/UoZ/DwT4FyxQAjMbwRmfzb5CIJtiTaCAPrMrEg8G/uXI3aw/oaTeP4SialnH/MD3XRr0WOZlqZ7EmMTnggDC6gAKZURaTSKolI6qHuQY6yCNTDhjI5ZLX6kgf8WBrOH9P4OBIKr7Ddvcgf2gCxo4yPxpijDTGylRzyCEeqZhiwnV3h3xKvT8pcXySRaNqBaNLiLKJBoHJKbE5WL+SnsZ7qKvQbEYhKeOCyRwdJw2yQpSKKhHwJDneUXTqv7lHGGLB50s5NkEdHlR9WPIiplpivEDxIo3N5667IA+loMAnZpG4ok3rdRqVR6YyzGxv5GgGUOkyx5qgzpJTEiNDnowlF5YjN5nqFgLp9Eo0sY9zjD3M0osb6hQESdBnauRbB82IvQUBVo6t4UMFIWugTsLQ5TNgA3byFMoUKJ4yLNGOyZWxkPK01rojhlAE4PWJMFjxw8gQxB92lsuiTKO1Ygx6DER6yhO+TkasluKTW5m5SCM1RPKjTP7eOcTVUsKePxSxVSCQ84G6W/EGt6YSs8Uh5bH/n2TudsIWeh3IyF7juaXQzmOiUppuMoaIIq8QDia2oiKXEu5irM5pE1Ooyoa3yggcqVwdzweTTt4gCtuqd3sKc3DrPAwc9l30HhvR7xYMGYcFyOYkYQ4Bd8jiYnOMBfUwUDzSPjaucI4b1RjnTWPKAQB3B/yUPek2AwYSSGDS2ChjXy2WZ8ICWaIF9+p1xz/OAci0QPnQ+nQc+1uQg4UGRTeo0F1TRU8zXyzHbzdU4WPBgUInRyKMnchwTT5nrDQ/LDs1mC6M8Qd/5R4Q1czSguaDxEYl8LsCszBfyWM1PFA/oWyFCI7vGA8pZVLLKT6WlyQ1ik1OJ6Wpea2Fa+jmfch4ki0kRPZ9XCFp0Pt1zRUhaE4PxggeFEWLiMlNhfyKfFqmxC+Mm8SBR9FXVYmUphR977LNqMI04afJpgz57Usw/UpTvwGRVhjK/2+mp8rMoMrRXzeDltAEJDwSMaS6kJ2qpJR4o9zQpNhE32Rxfy/SUeX9IpfHDAoZ9Smuy7iT8ZBbwOMooRbpMfkB2KdCwT4LILGSyRLSTagvjm/MtKfnMJHBRPTL/oI0tmzzBxofM8ndmaW4X2WW+C4tQipIkpwQzqntzXJh6uJA8LOfpxbyixrsODH8wVZOTeNElAVuuSCnEy+LDXEDxRRFt/kDKltY/PpZE6TpO/H7+kwq7oRu6oavTB6WPNfO+fHdlWt7JfaboE38cCbaPX3pv1dT3rdyZBMqkrmDs+zrpvH38MlozqbvvAZdUotXXLuTBV6Z05vDJVkMW2j5UPFHO+8r6XbLcHGSdjJWr2ZAvp9suXSqRfFKntOpCQ7A53Fb2dLEAb77lFMAlztRccA0BbrvCPNjg3ExH8xwOvuxYJOlxmX9009coJuG1BeMxjAMY9JQywcHqgOPEIlYIRLFQi6ESVjltQPIvw/vU3Ng9JGk54YGL8QSB1Q8k71PjIz7Vzgevq9MeB05mHYDGWZE4FSVOrF8H8TlnG7MlkvIz0B1J4IZZ7NVRY6G1xUeWSYZHaWC5gGUOs8wXJr1kLqQUfmMeCHbcNbFGIMrEOmMsjEnwdxL7uM8+y0UOOJaBTEGV+eWPq1xGyguC6jNh54Fui1DwRKpLNT4BnvAgx+qBNJaTtBm+QA1PjN3s5J6MA03dtQvouKjl0OHz9hKdxCu9ZCtbMLNBLsv8WoiDzanw6CG1o0u7AJ9KsFQkxjUeTBQPWKVKN1gvMhwrHrCxuzgfBxxvjH2fw05/E4gHifHc4XPdkmNsKx5YhCYk29MJUsvKVxLrSEzRdTehF2rYpLncD9jezxZtjsAH0O8pHgw6KkDCeOy6TZiPgzSG7TRWXWXs5rkwRK/RVIfa68wDCGnW07JAubmBrCseCB87EQKXGVDCj9JS/w5UiMKWYw7zfAK+2/K6tK/Ldj+0ID+kTd+zwC5qYLUhVyxBmtOqC07EtnQLyiEbu0tFFpKk1wotCYU4pr4e0p4x7Ndom5FWv09LwjAL9VhCbbNlQ9oK+w74ra9nOihSCoQJL9YL67hYOgAuviYeHSJJLFdC0irl3FS3SLeW/SrZO099DbR4zwN/dFoLn0qxdnn+CYtXTSROk6s3QIglq1ZPJD8WLpnLPwsWLa/80a1/j76invnD6DO/6+WG/sVoFcxAV+4n66vW4sv1Mrx2Da77wOclsThnLvS7L+58w8FNlMeNzj5a/F34F2j4Kt5lmtNk7XPfM6DL2vIJxduas3ZKYM5tzbtIP+g7vzu+EkkEHRoBJ7ee78y2OBzcTB1MODqALbZEBe/2k1Behpdkp9VIWFDvpTlH5TWJqGTA3Edx/ozwlQNu9gJVuVCy5e9MtrKXcGHPf9TZIWuL/fFn+tbx7rHyyPLNxa6+6g8XF+75y8g3cm4qUG6poyK844dH40B94VR8NCHxVV0E4+bTxoKNbwDzyKSrozBtFTIsEU7kws6xyFms0n7Cet5sRaiqd7J3ePrg5eHhnZn+6uWT549/2NeXmJcAABU5SURBVPv2hLPuelAbJP6xG515PAQXHZwYPonThXGtETSwRx3ZGOEwU+jhdAijZpUbmmriZAPSAfbSFYIfbXXIFwIcTYgHDvYLUOI3HHHI8EmGtU9WyEiLZOxmDvwuYVjFAw8nprL4t0FwfHIDvCI9rcwslS6G6phy8+MN0Cls+Kpd+i+Hr5/t33l8tvtYf/1k//v7d/ae3uP1gA2AVUONUsvJD5UpxcUJVYLhcQNND7suTumbZWMPIowbhAiiIo2HbseIOCSAWc6UODZc3a+rh/se8aDVppwpxyK7uXe9FPMAvRAL6daGTYCrNzRcqXgQusr1tmYTu7BottjCHyZxv6EbmA7HTLN/2zf7EhL8YhtQ7i8z/fVLfWv2eP/2vZ3tZ6DrD4gZYs6DXj0ZeGnfUrpD1iAOFRQO2GuhwJO2OWYrYjqZC022rEuMag761JEahwYzsJmEueKzAjwXBlQu52jAlM2XSgup4Gq+NhoSgktWELZZRiiDAcH5ah6dWsSh96RyemfzfyOxbDsf64nAMTyY+JT+7IeX+r3t56e37j3YPaIF4Xj3/pZMeGA2ccCVtzDoz3mgPPB9LCtNkcaAmpF3g4OIJuuBxq+o6heLxSzbaCscw86eKGOiXKwHHbZWB+yY0pvzwIUNzOdwPKQ1Kl1EtRryetBGbTCKh0XbxmBYjOkxqnmX14BUjCjDKSTHrD+K0hjX623mpQ4/vISf38Cr3f2D7af68XccTHLOg0JyJF6oQyILHrATQI+jv3n0eIj0O8veQya6Ys4DTk/rV5YmXNvHUm7h8MW7hvJeaYHSxBmM1uSCB5UGv+NrCBn6XlM8qLOGLvFqUsH1peJBX/Egw+4DEVWq+QEv6Q+To5rELvO6/o9T/cXur4e39vU7u3uP7t99cvtPaj2oSuzghEtoYmes2M0Dj430HoaJGZ1f3ZAENpDIoTKbSq/ext4AoU9/KiXWJYWJe0tAXcccHITUMpUjdaaZzIUa+/oMxqzK6eJYU3ujMtNXKF/KvonTER+QkXzwQVV9jKlMkuQjyfBVfFcOeCeOj3X98b2D73ZoHtw71rd27n03l5HMRk3tg8K2ZYnXqTT9NXzuFpd5kCn71DmaXc5Qd6bLefANkCU+x1Oum3w9DbmNFPiNvDLGS9vmgiFfIVkpyZEyFuqRXEmj4oxshf7aas/L5lMq+5xd5oir+bJd4NgJUMmrcVC2aVfTauXMx0qba1BRwNbWTHIo4URWVJFz15xCzyWd/05ioLb5JXVioRuQ55UOa9qE5b93Uyyvrptuzrdokb1YJYXVQ+8rLD6SHcp5X1expVV8PPbX/61gaJ6jzBG/uyD3hSgJhsjnMmYcLFiQyHgV7+rP+1rRG7qhP5SkzFwBnQqRyyXOVlc+T57KXTxR0hcedf+NrJZfC++7KK+d3/u4t4WxiFW5SrIBG+IFTKZXzTfAC+sj8PrvXA1WaAAvcNxvrFow9w27OgklftXV+dkEni4Vv/ONSIoljGX/W/by7iRPJgUuNqZ5eHgL1navJPZUAnrnG576tTzWD/NoESJ5gzQkSywnkaus1Ko7xHO4fL5aSygkoMIPMuzlzBcbxfVwA1ehPCGTbB19x2FJw2FLuulkojTYlpMG6fmQbptsMW80oNM3rBob0wQfSHdLHDsfGyYYFv/OW+1MGYOGADtyNf5dS44ZCL9tlfhgPBv26dPKJzwwvKiuPtok3vCRefAjJwMZT3PoSoOyAs6KuOfPsyKoFNkwin3LB5FxIldIh2R9KiLrSJJC+Qw8CWLsT3Ad3ZOVGESRXUJz9IcAMf8yhvQVsyTnAwesxv6QQJM6lrzB4wCbidM8S8m2z4dVMwYWi06HLbBVJGSr/O8TF3h1vwb90dyw30tiZEtCPyoc9HjQIjzQ4sO51S5KHynFCAZJVtFaViKt7P3TxGKLYRFjQV854h1hNT4skEmGZgOj8DoRCJNAb2UebB6BAMIPtrK9s/zvLYOB5/iFdOFIFuge8YDE9caiQGjR3OCXjDG+oduJZT1L01JMFA/4lUd0vYWaxjC8zy6/8+vdEDYph0yNck/zFMkySz2CZBz/gDrFpawyPMMnPBeEmgu9iRLRNVX3QhJ6jUFjLzmEFDHrruPkuFgPjLlhnGF+jVYHNrgqsMQ8sAW2hpQtrwcJD+haoDyFGfmofmlTG0cVQbcTy3q2NV0cudH4EEfEJmxqJaeYrwfsy9GBUV+pJ82l8Z4Apjo1sZbVAOZB99Zw+dzsP3f6Ls/xd8IDc4T91DVWhDUesGKCgCxrMfgMeoEaRnW3eRy4/ArBFQ+gFybqz7nfvlqFjF43cd9Qr+TgfPuKBw6/7njBAwbFmuIBt5Oy6veo9cxyyWoFIVTR5cR323w3qzUe8FyMcaGGPc8DVpJe/f3GjExjv55EK8izgqqbaHIQvQ51zlSd8TEw3IwJ5HeUCoh1JQ6qMIN8Bsh3MHJjvxGVaUlBWpwHxLEW1SpoJXE5XXRpXqvG0qZIk3ik4mDk0eJj7i4GxVDDUYTpIrbdZsZn73QUwG8tH6Czygo4zGDHYi6m+DR9zGZ/iZNozoMQ43TSLVV17OKqJCAXh0a+mAU7pi4ohm0h+JcoWGGRxqcxbObjio+NepfWC48Gfx28NlempaBfqhrmwW2G1bRZ7FiEjjebkLP6/MpnJ2zXIrXNtkPHabAZH6IGaFFYd9T4dftRmbJqtJp5MIp9XmJbfYvWRKfJEeb9oAkpyspLskq203LfAssFWayB3Y9tumj3mQd+MQ1Gs8XSU7kKpaB/DX/2JRp+F8eub/rE2ko2HC2S8f9+MkqX2vKF4X3xbZnZuq3qfCHr6dYQMK9IS4x8ro7rPXfu3jvxh34fSjcRh8aaTYS4cmWB+bqUxy8fWPe36b1oYDdw+Yb+t9MFr6NeLXr/S6jivRfLTgjnI8/Cf0W08qG6hFZJFv7pNWPugqW2JFYGrBIBZGtSvvf4H9rEjyFx2Y8EJ63B//d/qehIy2e/Juf0S0kwcglNMEOcaimCn9mKipCcIoQ25qPek7Qyhbssjg6qyIaMPo4GbAHEWDUWhwGzId3CiXqLEOLAJTSHtkcAIRgqbNT+qtcMGdh8arY5yTY0C8266RMGdjFdoXb3sONR82I0XMybGLioeOByFCsL3TI2OYcxtvm1dNO+qbRYZoBtPs4e+VU+Cx6y37v9B8UQvxqx7Woj7FE7PbYdW2n13kfFg7qyH02HgIFdR7ehlAvKoMWW1FEA89deYZHWhGIKI9tTEh4foWdfbmAeENTsT+waPfH1rglC9rDY67GWSuFnfqv5nAe2clAfEA+6cTHOs6d2sh4oB3V2gEii8vFEIEkaW8VY4TY+Os0B7xLrep/fXliMf+vlyn8olajvaBzwQXwnzV3M2qP+OR6MOAIk65pEMF8TixwjQoqpOvA17qV8GkWsG9ESqGwIxYM2n5Dvc2xAZS3/eqdDCse9McK0N0JCRgPMsyIvxEx+PhfGAa9yU6yIMYcJUToqNp2ro+ls+JXIgenZEWWUhGEk/G+xZkOwGnDSZW3ggN9P2P1jG3o5CcjV86k8pOy6BtKup9kw7gtfaH4Osr6AikFLvl0niUCr03VlVBY2iUUF29ZUBr6WL7PiyqjbGSVFGOW08Dm6i1lPZ+jxXK1MzCp90Vj6N/RF6etd7D+RkpfVvbOOc9hlSCJLr4m++jXfVvevRBe2TL22MHl/4eISIYP/X5lwIR5W/a9viS25CrB+YcDWzz9BhLz0yMvvBMjUGysvKE3Flnz1P7M1D527BxeEj/wd6iS0zGU8yOQ+R3lWlPig89vcVexQqT/9M7VUbukzOUteXcoNPzo80u89+vdfDs8g8dwRcPpn2Jq/1ZPf+UnPzGZXs36L3x4va55byhV2/caKEp/mTyQfE6dBFWpexZAF/cUJv9seOM5s4p/1/Q8w+7cfd/Qf/3x39vQv/A54fg0NnP7AbScWwFbymtOtLbraKF4W01gF9J5/vTxE4Zw0ZScR6rSdire1pFZv9Z0jK30ycZA3/pSzoztnO7rYf/iXrb/sz7Z2zu481mfPdu7/dAzHz/ee7dw9Sx29eb0/O/tua3b/zjPu/5d/1mf37vz1eOvobKbff7Y1Ozui0eG7bH9XkeGhZEXJ+94rlpWuY6shtEbkFTiykatBLXJSfCS+7Yl8xC7RNl8w6IIjCXgU2beg1ps0NAeNNuUq6pZlgj8ZNXjoGm2LPZ19q6Sc4zyDrmhQIrhWb7ArwNWlMmyrl0/B7PH29y/34eX2nx69eno4e7X3/On2kTj8dm9ve+fs8Ntvj452H/x0ePhm59FP+tn2r4fPaFk4fa2fHf746/bsl93j2eHebGf3mT63flt9DpCzgXFfBfsxsBg7HCcemoMq/WU3aa2N0bQHZcQxx8EjsGZhNFAXRsivwRszIGGLrenwpYik93jADtsckg/SOKxWlY2ehHYPW1N+sXUZ+myXrxoYF68Yf4ItRkYSc17/z93HHFt6X5/dPTnU7+zN9Nc/zg7fzh7f3ofvDwHu7/4bPD+Fg92/wfZTOND0u/rLH0Cb6f+1e3RA4+TW3vG97VeCY4MBOxDzvNXmb2mnfmfoyAVpScC4UcwWew4vz9qFPkfYb69dGLIpMTGYdVoMRn3ojvhZxrUBv+KMgAjfH0wUUmccS3yjGYboGqyysK+6OrPFqN1WYEc/ON1+8+D+7gNaAZ4e6i/3/nG49/fZk4dbd7efbf18CFtHu8f6r8SD7Rf0f/Ja39M3Ww/e7v3j1n/pr9/uP3995+EbfmsFW797GLLzqjZUdnla2QLuLeZBiXvOZM8Z5eDMYQEMPkNODEgnF+Zm8Nw8NGJ3vh4UEYy+Gi4txQMeITVWcEh0lPm5P6FLPlaHDRSyheOrBk+SOAmCkN+LLvXZg29Pj7fv6Vuz/ziEkyf/hyWiw6ews03jYA/0+8yDt/rB7bPZ9kOAb2gL+PEN/T97vHukn+396W8vfn1zJ+GBUMHmgetuSsUDgOxgoHhAvcXR70ZDaqQK019f8kBLLsyD9qfO8aDAPGhNhRoH8zWR3w43aFIbPPXWDtwEdu23sa9eBzfqXJEH6nR7QR3B2j+5t/fj7Mnhw8MHf9/Tj7afvjjZh8MTDsGv/3P3x2OOR//87exg+4wWjaevn9FWcPqt/vJw/9fdv+jHu7uPj3aJGbRH0DiIPUe1wEM3VsxoVMsEw3tYlKNuuUeN7GBR66Pn9AV7xbFPP6VbXWDnfOTXjbCXSDHrYVrFd8R6qF6uUKRa28XyZMIKLWZdgFZA3NFoJhRY/elG5ffPlV1C9Sq7fbWpmlvfvXxOq/vOyfNn+v5POhy9fHuyM3v4i35w8kA/ePh2Z+dkRz87A/0/juDg7PT7A5Idnp3B3Ydvjx5+N5v9dEL/fpoJ2ivrEZQ2W2oyS6vvOrwSZOLQ0iDfHLI5fyMu8Icm263AU3ZzlypQtSG5kKcL9SoNpaDKPMgWg9RGrHGadNyqRRX64LNMqWq/moO2AzKugfBaQ35PoBdnwKLL2ZjP4N/QDd3QDd3QDX0S5doL3+/E7apykazpqwPvIl1bc05qrJ8ou5J8qgooJ6/rMC53P5IXvAmBfqfkBX4QssbI8lMVKsbydJxmp0n4GlzUHnXgnSHB0ldeKIfFFdlX8JMVnKg/Sg6Af+CMLovG79xmCzD233/xLwdB9ksfo8BZPxG2iqpvso00v2jLOY8sJ1Fm5FZRUxfO/Ivi52/Ae//ZtVNxgmPJzaV+Yzn63q//dGDX37FPhWjZ9c758ArqjEFJIzC6VvTVSfRcEuJVMCfmgYfYNXI97AXQqiqz+bAAVrGNnQzkB9jh0Ns4qJCMX1DWeSUMhp0qtjTQijhukAw86nEoNbZNRgM26nd95eDORspyh83wQnT55HtrYmGgQdwCN3Q509QQB11PEsxasGXATtFpEqI9lLUhR6uw5yBCTF20Sl3EMvtUQz/O8rlqnJZ6JHEG8SWtvZgkYmxbWKmjz0bCZi0/4rDhcRl6m2xgr2NA4nngICH1ZqZBPOi6yDHq03nERl85poRYbVM9N3uGg6aLgctINuAz6uyenClyIK1SCRtUlhMQVBDCwaZLKYoWtSjgUFyUaQuiqVlkVYGxsUB8g1G1yPAgj2ztzyjX4rQs2/WcqnfbNSjzcMyOzRWs+ZOxk2vitWPxC0YWg75dRy/LcyFfC/nIMo21aROmLWVgV0fU+zTSXKnWA/U6sAJb50v0CM2FLo9aaq7N4b94LlBFsFfMYM2kkUvV3pzaNr/UzlLwnznvJBox4lKQRDrfRCi2GDI3sLo8vD0YRbHNMZen6j3RVFbM8ejGlAk26X52I8Ksy4wvcPg2xpM2lhrXDECeGNIn1bha4nEwwOJgrGLLMw9Y56fevkd93SeMgqjNg9MrHtQgr5bRMOSg+RLDOI4NBZUbWEbiBw1g3IzjqpiMqIA6j9rkBXbaYj1Y8KCQhJ5TESZcxMV0V3NBwpRG3nyWe8zDGmF9huERnw4x0+i2QljwQGC1eVXQvMYDtbALXgkrWOKFJYuOZB6EqElC/dWEByZ3orvGg6FoIwc0CLGSZQVOU72/G6uSRuM4yOGolThjaMnBJqkteUAjQr7Pg26cz6hXftDYjFSyQUfLpNUaVAdf4cACjvKyweOA+y5SJx/CCa1LzIMhCj4Sf93T3+xWxjHee7weNGijGo852D/2WGmtzlD4yt9k0AGcIso5kHfYQ2HEkTGlgMlEqfSUGjDLL/ag5NRctWJWaeAiv5Wyx6uXtXgBHy1mPI/Vmy9RaUiaqE4G9TIRDnCjkKjM+fgP8nGHMY9GDs6XvBKeVVIxH2zojmh9oYGTVkeOHFYsGXjdAORJ5J9CrW6A9NOQstkSDzk7D4Yym7OBPZsXomJAoV6TkPElmHlI+4JaU1Kn4UWlYJZ5BmZs3valTbu06WvA/2jrq3OcHG2jTiKXnwW26bOOzfbBoDFEG7DBuUlhVkDtTQ5s1KmxGyoivenn8/kU5UPFppUfJB+OL2/k5lv3Rk1SfaRPOVHGJNfVtY+wOCyc8eF8RDflkb8KjacC5QHAeuS3/FxruXTAmwenEfN3FsskS1gvYHEEc1GAXF7gk//Ya/eTbXF+oHARNWfN6X8leIjlTbGomMq59vGBEK5Naes6B6euQgXXcj/9lRK19pc7hf/ZHZWT3D5VAfZlIxL+LkV9eqb/ip7BN3RDN3RDN3RDN3RDN/Q10f8D7zRxUJRVkR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9300" name="AutoShape 4" descr="data:image/png;base64,iVBORw0KGgoAAAANSUhEUgAAAQMAAADCCAMAAAB6zFdcAAABR1BMVEX///8AAAD+/v77+/v39/f8///z8/Pu7u7q6urf39/k5OTn5+fy8vLY2Njv7+9qamrKysqzs7OKiorZ2dm9vb2fn5+np6eXl5fQ0NB6enrGxsZYWFi2trZCQkKsrKzHx8ddXV1+fn5QUFCPj49ycnI+Pj43NzciIiJLS0tcXFwqKiplZWUXFxcUFBQzMzMlJSXz/////fbzUwD87N36UAD6XQD3xqj+9uvzZgD31Ln44Mvxn2f/9vD7WgD7VAD7bQD1q4D2i1P+9+L2yK320KvwsYX748zmhDP3p3fpUQD5373x4NLrYwDpbCXyn3XkbBP82s/0lVP2mGXyyrv3w5X3fzzoRQDwtpnwj1f3uoXpp3T77tTtk1T2eTX5s5b3eBjwoF75gkj//Njskmfzvq/73bPmbwD7zaH5sJD1dDj86MXoqH37hTfALKibAAAgAElEQVR4nO19+YPTVpJ/1XuSbcm3rMuW5bZs+Wif7b6PQGigGSBMsmFgYUIYlu/sTmb3m///52/Vk6+GbtINhDDf7Upo29LTO+pd9amqVwK4oRu6oRs6TwKEoL+C/yYXxLspxCKFmD9xrawvzO38hQuuXpzhPJm4WvKr0jwvqf6/mOb3pEzSyqsWL4S8IM8LGCMozyuxdlXLK1fiSiStyCuBwJKqXgYAfa6lWNSKvvRs/l4ecwK6X16MDMgkPSKWIyVJr5Its1oMHnUDoIK5Rb/TZ0ZA4MAm1tFQSQSktKR4kTyz/C649S0nKaaOQ0i+Jf/kcoQkhV+T0uh56EE9BVIDHyXUNeYM5ZQS80rYBZApKA9A424Y2ZJrmeJH06q1qn0aV0DjHqJblIyzwjznA7mkJP6gHOpCfSTVxwqUTEATylIkVzcteiSn2k/DSIL6rsmkYRumygOKFo9LVQ0uTqiiJd9SdbguFagCdaQusxHziCgx7zTpqwhHOMwj2CMY1TZwXKqPJ1ijBwYhdrVUpzcRHcQySnq4EUKzNzYgGtNwwlh1EmWlYR8DyAx6fWqCMR45METMopbHcQwRfU/Tv1LRDegbZo0xtoGqgjH0e9N0fjL2hkWcRJSFN8a0PaBMA7cUTrBOidwy/YNuE0XQG5lGr0X9WEO082PK+7ojoUCjMIsF9IMqQAlT1HneSNu0SlP65hMPxoC1YpFrl44CemBqaVhvD6HvpIl9WIrQaDrEKWtooOYOABs03Hkc5AAdE9NxBOMygDegAYVaxUTZK+cwG4Vy4gjMQ+AJrEhMtyKRp+yHFjjEUsvAmgiGKfQMqhxNgTx1PbRcH01vQuNAokGVmwy1xgTiahb9MvVjQ8tOKW/jY8ZBjZ4vZUKsUL8zD5pgxSnsT8FX4wDtQgvz9QH3N88FCN14EGzaGmoQW9PYwayDQeDYuBlEQFXALNUZ1XqAZthpbdKCI4tYdul5k4dHsFmIIojbPAsCj9JLaqitJlKxDdVeEJQrqKY/+hLN/AAzqrLMA+6VomdSgUMY1MEaBZtuFmWF8qWZwnmb1+VBGstlGn5Y8iEknteYBwFYVbvb8KkhtX6PeOCLwKr3gNsAvaCEJS/UzIyGZa2GnTyOqIcLaaOChpanKS4SHtQUD4y4KQ1aBn2t3fKx5FZQTjzpU+dxl6OrMQ9MiZnNIN+g7OMg4/a0TIYaS0ON6kU8oH92noYpXSgpHvCTNc2HXhnKmMqYBkri+SjyN1TetnWt6SC0zdbQJQ4bzqiZguJA9o2yBa7jT71eBNWuW4Rm3h0FuVoMdkRPFJ1eG2S116lQHxiy76rV2ptObGgMpg0ITdkpUMacVQXCrFYc9akXa70wD14vTrek2eoF4DjQboA3qlhlCNMyTKc3ef8Bf2KBNe36ZktAVIdmRYaFeBTDRotuRnY+AL/IT5Y6PQtiWqDag0kp05dGAJVwkjdbo02wWtcdCRdT1Kl1rM+T1ZcmyePwc+Qjy579EVvt10BaGuS/Zs1v6I8kcQFIUmKieDfZO8NrkUCsAIC8Bp46l9EHhH+xnukq2UUPLMR7cXGbPkAZLFyQHQmcapVekh+ul2vg8qeQK/wyPvfIOVIi5oUkuLCgdMldCa3VLa2bbP0kY1yYuM+bK8nQtHteizLL/MTyDwkN8p0Gmc56Gi9Y/dp0ltxBe351jV0iQXrMg/dRpFgU5prvXFyRk11eFV4CPYxFnde6mzMPXUpGkpeN8wvrbfoANM2QfO+WW5DvpfpVEkrNDhahSxL8YEhfSLobCrOLdqUDFnbmufiIXpuEc2L4yEOMFnmRJDOih3r5AmazIzkv2sLpBoyHJIj5PcIhRWwKv9iNCYKNjQ6GkgrLtDYgxq4hex5ayVPNNgbSjse1ll+vhgRGGtjLDTKeNepmSd42ugQQKFkRx742aNOPSi8c0Dgg2FPdwCEBl9qIujHfxSrU41G1D+b4MvVABhsNAjK5KCaJsY6UnxyRMFeBXkxyH4nNnQaJHKkSiaIVudBdRE1ZgjJJ0TUSSqzUoj/QNgok9G16NmW6mC02plySxasmlgILJA2h0C1hPYN+faQZMGnkCTSg7Qxk1AWkRzWFKMPNLDZsJIG81sBKMyZE4+fQtEbZVpxFGJQ1JQXUwGsJdAi4daMK8lxoVjUb/WqLKkKyJjoa2mWsZaktrctGAs0FyrLvjEsZlBoa1Po4KiRzAf1irzttpCdUPoJHPTnPpV0EZ9CdmDzmAmeJ2YkHYYhGI7SGxaKzSLtJZQjcgAGxtpcujihHkngJ9xQ9udnBBs8FrJH4W6JkhBwyagJ1GrDZtnuU6Qax0xmy7EzNsqrUaKopdrtTkwpoTwYBYDpHV0pAMisJ2xbPhfoki53uRKPcNr1yl7FYWL+cBykTBaFRQo91m7LyxLiR466pEw+sTVqJTAK6PopcCjN1e84DAjnlkcRaJUt8z3pzHnBLsJJGNGl815NlkOD1fBzUTOh7bVpKCGUAI92s04WJW+DCau0uRH2CF4QgfZ7W4TCLZQJszIMOeE2Chj4BVWua7hNMFFgGXssN6hrq8QzxYGKZahzEQ0k8KA8Egbc0YUmqZKPLkBhFzb2QBSIzztHUFTSpCYoRJKc5SwC8iZmwBgNfayHmXRzl8wM5ppnVT8Rnh0AfFvvgUjtstLhJTN1SCTt9gsMBNEPotJMSYhz40Iko2wi7WS2gHP0BjfdBC8zeqFmGTUyHNboeZgWaBEatPvOghU2w+5xpfRPcmIbhqIAZKxxP0jSz/RFOuVs3cVgUmCmMNX8cFss8OzD2u2AHxHwcQm1MC0ydl/DRENrBxTxIxodGEC/Lq61c0/i9s8DTf2lMrZ5L/vA6s9lYplg9l0nSJiqu5SItFuvSUlm39nexrFTo16SxJrwsdn5aieK1Z97fasQ7X+X8D1VNbVofEhvytLYX4kvVqgvKXAzN/YvyTl8bxs+J8DdvvxdLDPXGR4IYs/qbrbsaXSh+0cULFMhCfCxwEbCm0n3v3jVFwBu6oavT+WEnhC5m9D+PZF2I2Q59nQH91OlT13Wh800m+qJ+gK5uLjMhAKGpr6mPHLTzlZY169py6eVFNndx2g8tEKm175oU8hLFOy0/7czql9B3DvdhNuPm6f/zZPdMbEluqz7bor+S/t+iO3Sfk8wk84k5lEJrmV8TadPMVrD84baWSG66kGoW35hOaC9N6lxrs6jRq76fVGu3nfrli11pBdUEYJ829EsS5hHbi5VGB+LB6X1qrg4w08+2X8100Le4t7eos7nvZ7Clc2/TD5htSbpETAEtaCz6i2R42tgLBglZK+Qi1nps/jPfr8yrJxYfc3yFXNVOSEhj/UJgnYfG/M/ASYiTeebifG6Cgc3GahGdbkL1Mh5YvdaY0LKjlb00j4PZLzv6f+4c/fM7fefHw/1vZvsP7822jo+PX+gHL84e61v7r474Y3b8z3196+4//8bfhShXQHPbPiQ8yDYk86BcB+l6vqpwym3nhVZvu5rmGLTJlTS3IJyc7dEemnK9el3mfJH0SZEkhCUPxOJCq63ygNWsYx7Y4KwMCnbboSY4qbqXpV5y3A3FAyh5nvFhHqBVJ2k1iz1mN8+F3f3ZP948ubX96q+3Dp88ON37+/ZDePrto8O7T16/3N6HN98+2dt7AGe7b57cf3X469vt/6KZIknQnA7i7pwHLmYMrNVJeO31YlTizrgbd6BF+HEC2IICtqmTpCpUkxgGJPZVMa36BNXEWvEgSi6kNc5DQbF41OuNLDUOnExztNiEI8KLDHqmnCmEOEY13WxsTohPl/JA0HipcAMyBHodJaERD+DJm7vHt/f1/7s3e/zo8exsG57uHs1e3L4Lb0/h9euDB7dfzB491Q+++efebPbmBCTxgJBCtJwLigeMaMvUriKrNDRuhqBGOiQMY6rOqK4kcRPqWMpTjWnm+pZqMiUMcJ0HyQU2U7I1To1xmyiveEA0l34E515jo8wmFeub6JB8zTxQplH3QzyI0HF6yBiaM5jz4PCEPp7Bwz393u0nh4dP9JMnoH+/9+Qfh2/h9SnMds/u7r6gleDHvcMf9n6mh5gHHpsA13gwIpZaXMkxV5y+NcAP6WfawHJxQAsW8YBwP9qShH42Eqn1wMfYaVJFluuBj1V1QXU0W72p6T6RqXjAVhZr3hST0A3zwKPpU+LGqPUAtCJddj4wFwT2Op0BEiZjHuQXPKBOpo87xIPtx7OZhKd7AD/dujs7mMGblzrxYLZ9ps/0l4d3Z7MD+sI8gFysbGILHtTHA+JLVtOSjTM9RA2H0qE0kz7Vc86DPNZoRNOEFVJtT1UMOyHBsyUPFhc4k3RTbRWbqvshWQ80GsG8bxLO6qZqSx74rONRPIjQzHyQBzX2PEhjXKA+XBsHp8SDF/rJrdnBo9f7Zz/Bya0t/Xj79JezF/DmFL559E94fuvh2/37j57u/3SPdgvigRbYscJJwzkP7A1sExitex5dzDbtIUHelt0jHjDeTHjQZh7ksVWMslTXAhtIGBV1EbqdhAeLC/TVHFIeKwlcrYmtiM3hvHEI6PRq/QUP6NqYhl5NLTBUMQdGwWV7Y2PIvI6iVLMGeWWu/Oblsf79M/3g5yN9/2ddf3zy/PQ+3PsP6uxfXj7/8Rh+OoNvTn7ZuvvT8+8P9P3T5z8/oL1RDMsQDQKfq+LEUGvmsps+WEPYKA6CGu+l1cFmBfx+3x7mqOs6VP9NA5p1MDcrPrqNaQ/sFrcz4H6wmxnLgjLXzdzkaWA3qWqyOtnMn8OGhWKxaNGeMeSFAoxmxx4agjI1KJ3fb/lDxl+5eOJaNkQeuMWL14MVCFnICNRa2JIzlgO3JIlEwLIQX1V/SC5g2UCyeMCSIsAWiUsLOfEc3BErcHtePjDQWVxMFlEz3emt7r+H3ecJ18WA9Rqfkw/WgHZC8jd1qheQEof1RGZO2kltn7EQrdjAEuJM/aUrUtJ3Ep+unjuThZm1X4LXsuBjofbvQtT7SjZWeAB0hQuYE/zBHa6kxQVeSG7yaLgGvWOM+WqNg4nPlL6s7Fo99XPDFa7X/hv6Kmml6bt0xTinuLkco314QK+tSMkIu1gj9N6q9yWIBEwjy2KHdQEyBZbIUvPKpw3TNA3Nbl0A45nMzUn6AwUVPXCaSZE5g6WmfuPC+vi+/EiN4UcTYRkSufoaxM111e78XmZCN+vJrybLZmi5CbBZJJ7vQvSthV5mtQcu0e0C6+KQ5UdFPeRteuyc35jVvxKXcW2/sk+mUaDVabuOhgQujHfG4QDr2UZimBAZw8GykSLIk0lxdbO8vRUgTcPCKNDvHjcsZ1LzZQ4MAZq58E01TZpCo+KCBwYOWOjruUr3fK68DI79rOV/mYav0agJJsnJGzZjHgXPGp7jeIzK/IUBNPlTZ+DiYJOtrYJQ6kATGGOUosHShBE9LKpq2DQI72fLyIKq0mMgdsUaDywssa6/UWGXTWacpPIcj4eXt7Rcf1nq4QS7qlhqcYXHQbHVavV5BjQW8yChOQ/iPE6otjlGw4QFjeGUsF/NHAeGi+VUCwnIhbZBbE0Qim8Dt3nBA8EQG5t8hwEPs1rrt1pByDMgPic7fTnqdeptQtxEfYyzayIm82DeLcnFOQ9y3JghRuxFyyqDcTeqEkyZN7KORplmdA2LUR9TiRYnJobMb7NWyE4NFfqTtLycl49iXmw+r2P+lYjmAiM9rl5jpJzKeZVUAn1pTVEKSx6kGX71x+VGOc+IWWKfvprcyOaCByaNhXajUecWOth2CJcv50Kk1tYy56m1kb2Qc+oKjwjv/MD7YjTqV2y2X4K0qeZck3ypVNpQg3KEjk9LwyhRAK/zwKKUpqm0BuG4APkcN5IWzUKINHxMWmIs0JQNjvhrEw/GCx5gMZ0hRE3fTJ+mC/u7l5jY5zxLy4lfrTWmH9plPzsJYOVbKyvU0MRzPt8CzC5dK9XnWvIyqxpYBUKN0fpq+WNFhjlS+xltfjJgPQ7wXFALbJ+fou2uS3NhsTeq9RDUZGBF2DvW8BqPiHT0mZwsr0gkJ7KxMHH/MtPn5QO6mObapOfSAB8wkNrcDStnSD48wQkzJt/g8wYpU41x9bSpXCUFyCx/sg+LnGdCdzVlVTS19wTPDNfhAjexG7qhG7qhL0QLfQjriECphBaKRVYjKQA0Y5siK9DmqiVOQl+EPlupU8RahuJyjL0iOT+xdrFsfKH+74rHIOFDGV9SWFKlrZ2Zvi6kicTkzjnenc1mW98c8IZATJmpgmZsjp1tzdjufEE1rkLqXKOmXZSaNh7tI8VFIQuq4+QlKP+iwjxLCUT6//z7L0o/qDqfvQr4M9EebrHK7OQRK1b5ejJghDg4PFE2ed4Be/EySxezy/OMYoWiE6lbLDuzNVE7Yx8vVKhIXGg01py6HYXc1xXhK/AOy4ORDssXgqpxZT2tsr1zDmxcAaUy15PqKp8LpWe+++f/C/qdQ+VzoCcaVP77zd/39YVCtegsc7SD9FJvACwLrRy215tqVVULgt57DPBJCpW4OkYjVB6Cc155VQzi1W1VSmnxy02gVwNXrs6/Qcr2nvDgl3svduT+sQ5HRwf3DvbPdqjJ+2f37upHe8/3Zw8PX/3tHjFo5+wF3Xhw9uJA/+WBfvfF2TGzoe6DbFiqpqYrTE8Dn4TADcvVPIwUEzKuRQKn0dC8RIVEcB3ylt/skRSmrOOmY6mzM5qF7RLB2BJfzDpWHWQ7ycNoSPDbDgthNQzrVIbV0NhrwyXsQYWnVREu5j1HJDxw27UrMCGxvQNsPbh1ePjoh9nhf+sHtx6+2v32yd4Pcvbr7T/d+mH2cu/wycGdw8PD23+D40env27f3dn+8fRsdvsh/OnN928PZowDoN+rTrk8BzWWlyOG0dVOOZGahcSwSTjTSWyFlC4cKeUC4SYDWwGbv/ub7ImthOghKCSVVhfbqbnk7WFhA4tKDcfCepqQ/GhAjU1KaUFShIs4IkTCPJiMqirLD9Pc9s7jYPvh7M7u3X/u7hzvHj/Yfqjfv/2Xo92jrfu79/UnJzp8f/uB/uQUTt/A3Vt/vbf9mKbDrTtbuydiptN6wQcEh8ky56BkHlhIbMgkegKeBbREBSOqoA2hQk+tAUEIKXtTZQek52mcd8OkTjwX+rBBaelif7KYCw6m2EFA9WyPSlP2yrwqpcIpcpB4AtmExlINzNSSrvgwCUrsOSOV7Jvde/rR7vHB9tnDQ3i8ewQPbh+d3T6Yvdp+NnvydAse0nrw+hSefPuPw9tn8k+7bx7cPTzZOju8/YIbTm0g/ntJTbU5DwgItrTK3EXU7bEZnhWS1QUPuh21HrBFnp73CLUrHmwQ8uL1wCS0RpWjkZJPVBkOFtID7KTnPMiosVIyEQNNpWgoRxIugsBrg8cJJo48H2YCDsKwy+uJ/mB7H+7fPobT14d32P1g6/7t+/e2v4MHu0fEA11/uDfbev4W/vvX2ewu7YvHh29new91ODjZfTVTPAAZqVlFPLCpt4qsNqyhlYwDZWRMTNIrHgS0EnWm0OoxcvOpxWGH79SWPKgbhLtb0xUP0jxKlOmUeJAinmu8t9jY5lLMRREVaPM4SDfQkL9txprb3ilX/dXuvn5v9xiObu09gO/2bj+kNWBn7/Xfnjy5qz8/fPjNw727+pu38Nfdn+59/939O0eHL4kH3zy9d7K9ozMPRGBX1XZEPDCxu0kdEDkNdFIY8sZjYkQDRYHvWG2HYY9qO2xhjyd0ObJ91rZ0E3bxMV92Iy8brMruUQ37bZVzyvPqyY4RYpUQvNNoQpVKcXPY9zIYNdQ4wAg7vEVnMGw4v3lMs1Hkg/URLQizg6fHcPzzjpB7h7OtB9t/fXn6YEv/7uTXhzty68Hpj1v7Px3oZ3e2Zi9On/988ODlrycz/eQvszu/nj5mm2vVhXY3KHHjXExBI4xKRdjod2lFaiSnRRthXK7CxjDHbuiUzKNC2912nT7Km5OiAU6n2rDUtPE6DhQbkB764HaIP5SnysMean7QbSvZygj6mrTC0IJan5KrFOVOXK9CrVrrUCmlYQHy8SS4/JTV2nSYf2wpqWhLf/Xojj77jtaDxPQKcwlZ6qBM8MoMyf551HLeFJWhfj23fICXDz9x7uMz0jl7+8dSYl+n5rzY+26mf/foiI3tzAR2OyPRWGd5mblA3GA/TXWHnlIerOt1sdD98urxz0W66mKYzdRfPTE6zxRw0BfGZl3JwNx4ZYCfKeZf0/3ghv4F6EPw9Hr+LJcX8BuZfOD23Gj9O5sgPnRi97PwAD5kwV8U84E74vPV41JqX+i8pYgPen0Urde4FH5Yc+59aC/bCJXpwdv8uHpclZqXy5bGb/njX0zlc6il/kHjuhB4/vTZ+YcbiU6g+Jvy7/UoZ/DwT4FyxQAjMbwRmfzb5CIJtiTaCAPrMrEg8G/uXI3aw/oaTeP4SialnH/MD3XRr0WOZlqZ7EmMTnggDC6gAKZURaTSKolI6qHuQY6yCNTDhjI5ZLX6kgf8WBrOH9P4OBIKr7Ddvcgf2gCxo4yPxpijDTGylRzyCEeqZhiwnV3h3xKvT8pcXySRaNqBaNLiLKJBoHJKbE5WL+SnsZ7qKvQbEYhKeOCyRwdJw2yQpSKKhHwJDneUXTqv7lHGGLB50s5NkEdHlR9WPIiplpivEDxIo3N5667IA+loMAnZpG4ok3rdRqVR6YyzGxv5GgGUOkyx5qgzpJTEiNDnowlF5YjN5nqFgLp9Eo0sY9zjD3M0osb6hQESdBnauRbB82IvQUBVo6t4UMFIWugTsLQ5TNgA3byFMoUKJ4yLNGOyZWxkPK01rojhlAE4PWJMFjxw8gQxB92lsuiTKO1Ygx6DER6yhO+TkasluKTW5m5SCM1RPKjTP7eOcTVUsKePxSxVSCQ84G6W/EGt6YSs8Uh5bH/n2TudsIWeh3IyF7juaXQzmOiUppuMoaIIq8QDia2oiKXEu5irM5pE1Ooyoa3yggcqVwdzweTTt4gCtuqd3sKc3DrPAwc9l30HhvR7xYMGYcFyOYkYQ4Bd8jiYnOMBfUwUDzSPjaucI4b1RjnTWPKAQB3B/yUPek2AwYSSGDS2ChjXy2WZ8ICWaIF9+p1xz/OAci0QPnQ+nQc+1uQg4UGRTeo0F1TRU8zXyzHbzdU4WPBgUInRyKMnchwTT5nrDQ/LDs1mC6M8Qd/5R4Q1czSguaDxEYl8LsCszBfyWM1PFA/oWyFCI7vGA8pZVLLKT6WlyQ1ik1OJ6Wpea2Fa+jmfch4ki0kRPZ9XCFp0Pt1zRUhaE4PxggeFEWLiMlNhfyKfFqmxC+Mm8SBR9FXVYmUphR977LNqMI04afJpgz57Usw/UpTvwGRVhjK/2+mp8rMoMrRXzeDltAEJDwSMaS6kJ2qpJR4o9zQpNhE32Rxfy/SUeX9IpfHDAoZ9Smuy7iT8ZBbwOMooRbpMfkB2KdCwT4LILGSyRLSTagvjm/MtKfnMJHBRPTL/oI0tmzzBxofM8ndmaW4X2WW+C4tQipIkpwQzqntzXJh6uJA8LOfpxbyixrsODH8wVZOTeNElAVuuSCnEy+LDXEDxRRFt/kDKltY/PpZE6TpO/H7+kwq7oRu6oavTB6WPNfO+fHdlWt7JfaboE38cCbaPX3pv1dT3rdyZBMqkrmDs+zrpvH38MlozqbvvAZdUotXXLuTBV6Z05vDJVkMW2j5UPFHO+8r6XbLcHGSdjJWr2ZAvp9suXSqRfFKntOpCQ7A53Fb2dLEAb77lFMAlztRccA0BbrvCPNjg3ExH8xwOvuxYJOlxmX9009coJuG1BeMxjAMY9JQywcHqgOPEIlYIRLFQi6ESVjltQPIvw/vU3Ng9JGk54YGL8QSB1Q8k71PjIz7Vzgevq9MeB05mHYDGWZE4FSVOrF8H8TlnG7MlkvIz0B1J4IZZ7NVRY6G1xUeWSYZHaWC5gGUOs8wXJr1kLqQUfmMeCHbcNbFGIMrEOmMsjEnwdxL7uM8+y0UOOJaBTEGV+eWPq1xGyguC6jNh54Fui1DwRKpLNT4BnvAgx+qBNJaTtBm+QA1PjN3s5J6MA03dtQvouKjl0OHz9hKdxCu9ZCtbMLNBLsv8WoiDzanw6CG1o0u7AJ9KsFQkxjUeTBQPWKVKN1gvMhwrHrCxuzgfBxxvjH2fw05/E4gHifHc4XPdkmNsKx5YhCYk29MJUsvKVxLrSEzRdTehF2rYpLncD9jezxZtjsAH0O8pHgw6KkDCeOy6TZiPgzSG7TRWXWXs5rkwRK/RVIfa68wDCGnW07JAubmBrCseCB87EQKXGVDCj9JS/w5UiMKWYw7zfAK+2/K6tK/Ldj+0ID+kTd+zwC5qYLUhVyxBmtOqC07EtnQLyiEbu0tFFpKk1wotCYU4pr4e0p4x7Ndom5FWv09LwjAL9VhCbbNlQ9oK+w74ra9nOihSCoQJL9YL67hYOgAuviYeHSJJLFdC0irl3FS3SLeW/SrZO099DbR4zwN/dFoLn0qxdnn+CYtXTSROk6s3QIglq1ZPJD8WLpnLPwsWLa/80a1/j76invnD6DO/6+WG/sVoFcxAV+4n66vW4sv1Mrx2Da77wOclsThnLvS7L+58w8FNlMeNzj5a/F34F2j4Kt5lmtNk7XPfM6DL2vIJxduas3ZKYM5tzbtIP+g7vzu+EkkEHRoBJ7ee78y2OBzcTB1MODqALbZEBe/2k1Behpdkp9VIWFDvpTlH5TWJqGTA3Edx/ozwlQNu9gJVuVCy5e9MtrKXcGHPf9TZIWuL/fFn+tbx7rHyyPLNxa6+6g8XF+75y8g3cm4qUG6poyK844dH40B94VR8NCHxVV0E4+bTxoKNbwDzyKSrozBtFTIsEU7kws6xyFms0n7Cet5sRaiqd7J3ePrg5eHhnZn+6uWT549/2NeXmJcAABU5SURBVPv2hLPuelAbJP6xG515PAQXHZwYPonThXGtETSwRx3ZGOEwU+jhdAijZpUbmmriZAPSAfbSFYIfbXXIFwIcTYgHDvYLUOI3HHHI8EmGtU9WyEiLZOxmDvwuYVjFAw8nprL4t0FwfHIDvCI9rcwslS6G6phy8+MN0Cls+Kpd+i+Hr5/t33l8tvtYf/1k//v7d/ae3uP1gA2AVUONUsvJD5UpxcUJVYLhcQNND7suTumbZWMPIowbhAiiIo2HbseIOCSAWc6UODZc3a+rh/se8aDVppwpxyK7uXe9FPMAvRAL6daGTYCrNzRcqXgQusr1tmYTu7BottjCHyZxv6EbmA7HTLN/2zf7EhL8YhtQ7i8z/fVLfWv2eP/2vZ3tZ6DrD4gZYs6DXj0ZeGnfUrpD1iAOFRQO2GuhwJO2OWYrYjqZC022rEuMag761JEahwYzsJmEueKzAjwXBlQu52jAlM2XSgup4Gq+NhoSgktWELZZRiiDAcH5ah6dWsSh96RyemfzfyOxbDsf64nAMTyY+JT+7IeX+r3t56e37j3YPaIF4Xj3/pZMeGA2ccCVtzDoz3mgPPB9LCtNkcaAmpF3g4OIJuuBxq+o6heLxSzbaCscw86eKGOiXKwHHbZWB+yY0pvzwIUNzOdwPKQ1Kl1EtRryetBGbTCKh0XbxmBYjOkxqnmX14BUjCjDKSTHrD+K0hjX623mpQ4/vISf38Cr3f2D7af68XccTHLOg0JyJF6oQyILHrATQI+jv3n0eIj0O8veQya6Ys4DTk/rV5YmXNvHUm7h8MW7hvJeaYHSxBmM1uSCB5UGv+NrCBn6XlM8qLOGLvFqUsH1peJBX/Egw+4DEVWq+QEv6Q+To5rELvO6/o9T/cXur4e39vU7u3uP7t99cvtPaj2oSuzghEtoYmes2M0Dj430HoaJGZ1f3ZAENpDIoTKbSq/ext4AoU9/KiXWJYWJe0tAXcccHITUMpUjdaaZzIUa+/oMxqzK6eJYU3ujMtNXKF/KvonTER+QkXzwQVV9jKlMkuQjyfBVfFcOeCeOj3X98b2D73ZoHtw71rd27n03l5HMRk3tg8K2ZYnXqTT9NXzuFpd5kCn71DmaXc5Qd6bLefANkCU+x1Oum3w9DbmNFPiNvDLGS9vmgiFfIVkpyZEyFuqRXEmj4oxshf7aas/L5lMq+5xd5oir+bJd4NgJUMmrcVC2aVfTauXMx0qba1BRwNbWTHIo4URWVJFz15xCzyWd/05ioLb5JXVioRuQ55UOa9qE5b93Uyyvrptuzrdokb1YJYXVQ+8rLD6SHcp5X1expVV8PPbX/61gaJ6jzBG/uyD3hSgJhsjnMmYcLFiQyHgV7+rP+1rRG7qhP5SkzFwBnQqRyyXOVlc+T57KXTxR0hcedf+NrJZfC++7KK+d3/u4t4WxiFW5SrIBG+IFTKZXzTfAC+sj8PrvXA1WaAAvcNxvrFow9w27OgklftXV+dkEni4Vv/ONSIoljGX/W/by7iRPJgUuNqZ5eHgL1navJPZUAnrnG576tTzWD/NoESJ5gzQkSywnkaus1Ko7xHO4fL5aSygkoMIPMuzlzBcbxfVwA1ehPCGTbB19x2FJw2FLuulkojTYlpMG6fmQbptsMW80oNM3rBob0wQfSHdLHDsfGyYYFv/OW+1MGYOGADtyNf5dS44ZCL9tlfhgPBv26dPKJzwwvKiuPtok3vCRefAjJwMZT3PoSoOyAs6KuOfPsyKoFNkwin3LB5FxIldIh2R9KiLrSJJC+Qw8CWLsT3Ad3ZOVGESRXUJz9IcAMf8yhvQVsyTnAwesxv6QQJM6lrzB4wCbidM8S8m2z4dVMwYWi06HLbBVJGSr/O8TF3h1vwb90dyw30tiZEtCPyoc9HjQIjzQ4sO51S5KHynFCAZJVtFaViKt7P3TxGKLYRFjQV854h1hNT4skEmGZgOj8DoRCJNAb2UebB6BAMIPtrK9s/zvLYOB5/iFdOFIFuge8YDE9caiQGjR3OCXjDG+oduJZT1L01JMFA/4lUd0vYWaxjC8zy6/8+vdEDYph0yNck/zFMkySz2CZBz/gDrFpawyPMMnPBeEmgu9iRLRNVX3QhJ6jUFjLzmEFDHrruPkuFgPjLlhnGF+jVYHNrgqsMQ8sAW2hpQtrwcJD+haoDyFGfmofmlTG0cVQbcTy3q2NV0cudH4EEfEJmxqJaeYrwfsy9GBUV+pJ82l8Z4Apjo1sZbVAOZB99Zw+dzsP3f6Ls/xd8IDc4T91DVWhDUesGKCgCxrMfgMeoEaRnW3eRy4/ArBFQ+gFybqz7nfvlqFjF43cd9Qr+TgfPuKBw6/7njBAwbFmuIBt5Oy6veo9cxyyWoFIVTR5cR323w3qzUe8FyMcaGGPc8DVpJe/f3GjExjv55EK8izgqqbaHIQvQ51zlSd8TEw3IwJ5HeUCoh1JQ6qMIN8Bsh3MHJjvxGVaUlBWpwHxLEW1SpoJXE5XXRpXqvG0qZIk3ik4mDk0eJj7i4GxVDDUYTpIrbdZsZn73QUwG8tH6Czygo4zGDHYi6m+DR9zGZ/iZNozoMQ43TSLVV17OKqJCAXh0a+mAU7pi4ohm0h+JcoWGGRxqcxbObjio+NepfWC48Gfx28NlempaBfqhrmwW2G1bRZ7FiEjjebkLP6/MpnJ2zXIrXNtkPHabAZH6IGaFFYd9T4dftRmbJqtJp5MIp9XmJbfYvWRKfJEeb9oAkpyspLskq203LfAssFWayB3Y9tumj3mQd+MQ1Gs8XSU7kKpaB/DX/2JRp+F8eub/rE2ko2HC2S8f9+MkqX2vKF4X3xbZnZuq3qfCHr6dYQMK9IS4x8ro7rPXfu3jvxh34fSjcRh8aaTYS4cmWB+bqUxy8fWPe36b1oYDdw+Yb+t9MFr6NeLXr/S6jivRfLTgjnI8/Cf0W08qG6hFZJFv7pNWPugqW2JFYGrBIBZGtSvvf4H9rEjyFx2Y8EJ63B//d/qehIy2e/Juf0S0kwcglNMEOcaimCn9mKipCcIoQ25qPek7Qyhbssjg6qyIaMPo4GbAHEWDUWhwGzId3CiXqLEOLAJTSHtkcAIRgqbNT+qtcMGdh8arY5yTY0C8266RMGdjFdoXb3sONR82I0XMybGLioeOByFCsL3TI2OYcxtvm1dNO+qbRYZoBtPs4e+VU+Cx6y37v9B8UQvxqx7Woj7FE7PbYdW2n13kfFg7qyH02HgIFdR7ehlAvKoMWW1FEA89deYZHWhGIKI9tTEh4foWdfbmAeENTsT+waPfH1rglC9rDY67GWSuFnfqv5nAe2clAfEA+6cTHOs6d2sh4oB3V2gEii8vFEIEkaW8VY4TY+Os0B7xLrep/fXliMf+vlyn8olajvaBzwQXwnzV3M2qP+OR6MOAIk65pEMF8TixwjQoqpOvA17qV8GkWsG9ESqGwIxYM2n5Dvc2xAZS3/eqdDCse9McK0N0JCRgPMsyIvxEx+PhfGAa9yU6yIMYcJUToqNp2ro+ls+JXIgenZEWWUhGEk/G+xZkOwGnDSZW3ggN9P2P1jG3o5CcjV86k8pOy6BtKup9kw7gtfaH4Osr6AikFLvl0niUCr03VlVBY2iUUF29ZUBr6WL7PiyqjbGSVFGOW08Dm6i1lPZ+jxXK1MzCp90Vj6N/RF6etd7D+RkpfVvbOOc9hlSCJLr4m++jXfVvevRBe2TL22MHl/4eISIYP/X5lwIR5W/a9viS25CrB+YcDWzz9BhLz0yMvvBMjUGysvKE3Flnz1P7M1D527BxeEj/wd6iS0zGU8yOQ+R3lWlPig89vcVexQqT/9M7VUbukzOUteXcoNPzo80u89+vdfDs8g8dwRcPpn2Jq/1ZPf+UnPzGZXs36L3x4va55byhV2/caKEp/mTyQfE6dBFWpexZAF/cUJv9seOM5s4p/1/Q8w+7cfd/Qf/3x39vQv/A54fg0NnP7AbScWwFbymtOtLbraKF4W01gF9J5/vTxE4Zw0ZScR6rSdire1pFZv9Z0jK30ycZA3/pSzoztnO7rYf/iXrb/sz7Z2zu481mfPdu7/dAzHz/ee7dw9Sx29eb0/O/tua3b/zjPu/5d/1mf37vz1eOvobKbff7Y1Ozui0eG7bH9XkeGhZEXJ+94rlpWuY6shtEbkFTiykatBLXJSfCS+7Yl8xC7RNl8w6IIjCXgU2beg1ps0NAeNNuUq6pZlgj8ZNXjoGm2LPZ19q6Sc4zyDrmhQIrhWb7ArwNWlMmyrl0/B7PH29y/34eX2nx69eno4e7X3/On2kTj8dm9ve+fs8Ntvj452H/x0ePhm59FP+tn2r4fPaFk4fa2fHf746/bsl93j2eHebGf3mT63flt9DpCzgXFfBfsxsBg7HCcemoMq/WU3aa2N0bQHZcQxx8EjsGZhNFAXRsivwRszIGGLrenwpYik93jADtsckg/SOKxWlY2ehHYPW1N+sXUZ+myXrxoYF68Yf4ItRkYSc17/z93HHFt6X5/dPTnU7+zN9Nc/zg7fzh7f3ofvDwHu7/4bPD+Fg92/wfZTOND0u/rLH0Cb6f+1e3RA4+TW3vG97VeCY4MBOxDzvNXmb2mnfmfoyAVpScC4UcwWew4vz9qFPkfYb69dGLIpMTGYdVoMRn3ojvhZxrUBv+KMgAjfH0wUUmccS3yjGYboGqyysK+6OrPFqN1WYEc/ON1+8+D+7gNaAZ4e6i/3/nG49/fZk4dbd7efbf18CFtHu8f6r8SD7Rf0f/Ja39M3Ww/e7v3j1n/pr9/uP3995+EbfmsFW797GLLzqjZUdnla2QLuLeZBiXvOZM8Z5eDMYQEMPkNODEgnF+Zm8Nw8NGJ3vh4UEYy+Gi4txQMeITVWcEh0lPm5P6FLPlaHDRSyheOrBk+SOAmCkN+LLvXZg29Pj7fv6Vuz/ziEkyf/hyWiw6ews03jYA/0+8yDt/rB7bPZ9kOAb2gL+PEN/T97vHukn+396W8vfn1zJ+GBUMHmgetuSsUDgOxgoHhAvcXR70ZDaqQK019f8kBLLsyD9qfO8aDAPGhNhRoH8zWR3w43aFIbPPXWDtwEdu23sa9eBzfqXJEH6nR7QR3B2j+5t/fj7Mnhw8MHf9/Tj7afvjjZh8MTDsGv/3P3x2OOR//87exg+4wWjaevn9FWcPqt/vJw/9fdv+jHu7uPj3aJGbRH0DiIPUe1wEM3VsxoVMsEw3tYlKNuuUeN7GBR66Pn9AV7xbFPP6VbXWDnfOTXjbCXSDHrYVrFd8R6qF6uUKRa28XyZMIKLWZdgFZA3NFoJhRY/elG5ffPlV1C9Sq7fbWpmlvfvXxOq/vOyfNn+v5POhy9fHuyM3v4i35w8kA/ePh2Z+dkRz87A/0/juDg7PT7A5Idnp3B3Ydvjx5+N5v9dEL/fpoJ2ivrEZQ2W2oyS6vvOrwSZOLQ0iDfHLI5fyMu8Icm263AU3ZzlypQtSG5kKcL9SoNpaDKPMgWg9RGrHGadNyqRRX64LNMqWq/moO2AzKugfBaQ35PoBdnwKLL2ZjP4N/QDd3QDd3QDX0S5doL3+/E7apykazpqwPvIl1bc05qrJ8ou5J8qgooJ6/rMC53P5IXvAmBfqfkBX4QssbI8lMVKsbydJxmp0n4GlzUHnXgnSHB0ldeKIfFFdlX8JMVnKg/Sg6Af+CMLovG79xmCzD233/xLwdB9ksfo8BZPxG2iqpvso00v2jLOY8sJ1Fm5FZRUxfO/Ivi52/Ae//ZtVNxgmPJzaV+Yzn63q//dGDX37FPhWjZ9c758ArqjEFJIzC6VvTVSfRcEuJVMCfmgYfYNXI97AXQqiqz+bAAVrGNnQzkB9jh0Ns4qJCMX1DWeSUMhp0qtjTQijhukAw86nEoNbZNRgM26nd95eDORspyh83wQnT55HtrYmGgQdwCN3Q509QQB11PEsxasGXATtFpEqI9lLUhR6uw5yBCTF20Sl3EMvtUQz/O8rlqnJZ6JHEG8SWtvZgkYmxbWKmjz0bCZi0/4rDhcRl6m2xgr2NA4nngICH1ZqZBPOi6yDHq03nERl85poRYbVM9N3uGg6aLgctINuAz6uyenClyIK1SCRtUlhMQVBDCwaZLKYoWtSjgUFyUaQuiqVlkVYGxsUB8g1G1yPAgj2ztzyjX4rQs2/WcqnfbNSjzcMyOzRWs+ZOxk2vitWPxC0YWg75dRy/LcyFfC/nIMo21aROmLWVgV0fU+zTSXKnWA/U6sAJb50v0CM2FLo9aaq7N4b94LlBFsFfMYM2kkUvV3pzaNr/UzlLwnznvJBox4lKQRDrfRCi2GDI3sLo8vD0YRbHNMZen6j3RVFbM8ejGlAk26X52I8Ksy4wvcPg2xpM2lhrXDECeGNIn1bha4nEwwOJgrGLLMw9Y56fevkd93SeMgqjNg9MrHtQgr5bRMOSg+RLDOI4NBZUbWEbiBw1g3IzjqpiMqIA6j9rkBXbaYj1Y8KCQhJ5TESZcxMV0V3NBwpRG3nyWe8zDGmF9huERnw4x0+i2QljwQGC1eVXQvMYDtbALXgkrWOKFJYuOZB6EqElC/dWEByZ3orvGg6FoIwc0CLGSZQVOU72/G6uSRuM4yOGolThjaMnBJqkteUAjQr7Pg26cz6hXftDYjFSyQUfLpNUaVAdf4cACjvKyweOA+y5SJx/CCa1LzIMhCj4Sf93T3+xWxjHee7weNGijGo852D/2WGmtzlD4yt9k0AGcIso5kHfYQ2HEkTGlgMlEqfSUGjDLL/ag5NRctWJWaeAiv5Wyx6uXtXgBHy1mPI/Vmy9RaUiaqE4G9TIRDnCjkKjM+fgP8nGHMY9GDs6XvBKeVVIxH2zojmh9oYGTVkeOHFYsGXjdAORJ5J9CrW6A9NOQstkSDzk7D4Yym7OBPZsXomJAoV6TkPElmHlI+4JaU1Kn4UWlYJZ5BmZs3valTbu06WvA/2jrq3OcHG2jTiKXnwW26bOOzfbBoDFEG7DBuUlhVkDtTQ5s1KmxGyoivenn8/kU5UPFppUfJB+OL2/k5lv3Rk1SfaRPOVHGJNfVtY+wOCyc8eF8RDflkb8KjacC5QHAeuS3/FxruXTAmwenEfN3FsskS1gvYHEEc1GAXF7gk//Ya/eTbXF+oHARNWfN6X8leIjlTbGomMq59vGBEK5Naes6B6euQgXXcj/9lRK19pc7hf/ZHZWT3D5VAfZlIxL+LkV9eqb/ip7BN3RDN3RDN3RDN3RDN/Q10f8D7zRxUJRVkR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9302" name="AutoShape 6" descr="data:image/png;base64,iVBORw0KGgoAAAANSUhEUgAAAQMAAADCCAMAAAB6zFdcAAABR1BMVEX///8AAAD+/v77+/v39/f8///z8/Pu7u7q6urf39/k5OTn5+fy8vLY2Njv7+9qamrKysqzs7OKiorZ2dm9vb2fn5+np6eXl5fQ0NB6enrGxsZYWFi2trZCQkKsrKzHx8ddXV1+fn5QUFCPj49ycnI+Pj43NzciIiJLS0tcXFwqKiplZWUXFxcUFBQzMzMlJSXz/////fbzUwD87N36UAD6XQD3xqj+9uvzZgD31Ln44Mvxn2f/9vD7WgD7VAD7bQD1q4D2i1P+9+L2yK320KvwsYX748zmhDP3p3fpUQD5373x4NLrYwDpbCXyn3XkbBP82s/0lVP2mGXyyrv3w5X3fzzoRQDwtpnwj1f3uoXpp3T77tTtk1T2eTX5s5b3eBjwoF75gkj//Njskmfzvq/73bPmbwD7zaH5sJD1dDj86MXoqH37hTfALKibAAAgAElEQVR4nO19+YPTVpJ/1XuSbcm3rMuW5bZs+Wif7b6PQGigGSBMsmFgYUIYlu/sTmb3m///52/Vk6+GbtINhDDf7Upo29LTO+pd9amqVwK4oRu6oRs6TwKEoL+C/yYXxLspxCKFmD9xrawvzO38hQuuXpzhPJm4WvKr0jwvqf6/mOb3pEzSyqsWL4S8IM8LGCMozyuxdlXLK1fiSiStyCuBwJKqXgYAfa6lWNSKvvRs/l4ecwK6X16MDMgkPSKWIyVJr5Its1oMHnUDoIK5Rb/TZ0ZA4MAm1tFQSQSktKR4kTyz/C649S0nKaaOQ0i+Jf/kcoQkhV+T0uh56EE9BVIDHyXUNeYM5ZQS80rYBZApKA9A424Y2ZJrmeJH06q1qn0aV0DjHqJblIyzwjznA7mkJP6gHOpCfSTVxwqUTEATylIkVzcteiSn2k/DSIL6rsmkYRumygOKFo9LVQ0uTqiiJd9SdbguFagCdaQusxHziCgx7zTpqwhHOMwj2CMY1TZwXKqPJ1ijBwYhdrVUpzcRHcQySnq4EUKzNzYgGtNwwlh1EmWlYR8DyAx6fWqCMR45METMopbHcQwRfU/Tv1LRDegbZo0xtoGqgjH0e9N0fjL2hkWcRJSFN8a0PaBMA7cUTrBOidwy/YNuE0XQG5lGr0X9WEO082PK+7ojoUCjMIsF9IMqQAlT1HneSNu0SlP65hMPxoC1YpFrl44CemBqaVhvD6HvpIl9WIrQaDrEKWtooOYOABs03Hkc5AAdE9NxBOMygDegAYVaxUTZK+cwG4Vy4gjMQ+AJrEhMtyKRp+yHFjjEUsvAmgiGKfQMqhxNgTx1PbRcH01vQuNAokGVmwy1xgTiahb9MvVjQ8tOKW/jY8ZBjZ4vZUKsUL8zD5pgxSnsT8FX4wDtQgvz9QH3N88FCN14EGzaGmoQW9PYwayDQeDYuBlEQFXALNUZ1XqAZthpbdKCI4tYdul5k4dHsFmIIojbPAsCj9JLaqitJlKxDdVeEJQrqKY/+hLN/AAzqrLMA+6VomdSgUMY1MEaBZtuFmWF8qWZwnmb1+VBGstlGn5Y8iEknteYBwFYVbvb8KkhtX6PeOCLwKr3gNsAvaCEJS/UzIyGZa2GnTyOqIcLaaOChpanKS4SHtQUD4y4KQ1aBn2t3fKx5FZQTjzpU+dxl6OrMQ9MiZnNIN+g7OMg4/a0TIYaS0ON6kU8oH92noYpXSgpHvCTNc2HXhnKmMqYBkri+SjyN1TetnWt6SC0zdbQJQ4bzqiZguJA9o2yBa7jT71eBNWuW4Rm3h0FuVoMdkRPFJ1eG2S116lQHxiy76rV2ptObGgMpg0ITdkpUMacVQXCrFYc9akXa70wD14vTrek2eoF4DjQboA3qlhlCNMyTKc3ef8Bf2KBNe36ZktAVIdmRYaFeBTDRotuRnY+AL/IT5Y6PQtiWqDag0kp05dGAJVwkjdbo02wWtcdCRdT1Kl1rM+T1ZcmyePwc+Qjy579EVvt10BaGuS/Zs1v6I8kcQFIUmKieDfZO8NrkUCsAIC8Bp46l9EHhH+xnukq2UUPLMR7cXGbPkAZLFyQHQmcapVekh+ul2vg8qeQK/wyPvfIOVIi5oUkuLCgdMldCa3VLa2bbP0kY1yYuM+bK8nQtHteizLL/MTyDwkN8p0Gmc56Gi9Y/dp0ltxBe351jV0iQXrMg/dRpFgU5prvXFyRk11eFV4CPYxFnde6mzMPXUpGkpeN8wvrbfoANM2QfO+WW5DvpfpVEkrNDhahSxL8YEhfSLobCrOLdqUDFnbmufiIXpuEc2L4yEOMFnmRJDOih3r5AmazIzkv2sLpBoyHJIj5PcIhRWwKv9iNCYKNjQ6GkgrLtDYgxq4hex5ayVPNNgbSjse1ll+vhgRGGtjLDTKeNepmSd42ugQQKFkRx742aNOPSi8c0Dgg2FPdwCEBl9qIujHfxSrU41G1D+b4MvVABhsNAjK5KCaJsY6UnxyRMFeBXkxyH4nNnQaJHKkSiaIVudBdRE1ZgjJJ0TUSSqzUoj/QNgok9G16NmW6mC02plySxasmlgILJA2h0C1hPYN+faQZMGnkCTSg7Qxk1AWkRzWFKMPNLDZsJIG81sBKMyZE4+fQtEbZVpxFGJQ1JQXUwGsJdAi4daMK8lxoVjUb/WqLKkKyJjoa2mWsZaktrctGAs0FyrLvjEsZlBoa1Po4KiRzAf1irzttpCdUPoJHPTnPpV0EZ9CdmDzmAmeJ2YkHYYhGI7SGxaKzSLtJZQjcgAGxtpcujihHkngJ9xQ9udnBBs8FrJH4W6JkhBwyagJ1GrDZtnuU6Qax0xmy7EzNsqrUaKopdrtTkwpoTwYBYDpHV0pAMisJ2xbPhfoki53uRKPcNr1yl7FYWL+cBykTBaFRQo91m7LyxLiR466pEw+sTVqJTAK6PopcCjN1e84DAjnlkcRaJUt8z3pzHnBLsJJGNGl815NlkOD1fBzUTOh7bVpKCGUAI92s04WJW+DCau0uRH2CF4QgfZ7W4TCLZQJszIMOeE2Chj4BVWua7hNMFFgGXssN6hrq8QzxYGKZahzEQ0k8KA8Egbc0YUmqZKPLkBhFzb2QBSIzztHUFTSpCYoRJKc5SwC8iZmwBgNfayHmXRzl8wM5ppnVT8Rnh0AfFvvgUjtstLhJTN1SCTt9gsMBNEPotJMSYhz40Iko2wi7WS2gHP0BjfdBC8zeqFmGTUyHNboeZgWaBEatPvOghU2w+5xpfRPcmIbhqIAZKxxP0jSz/RFOuVs3cVgUmCmMNX8cFss8OzD2u2AHxHwcQm1MC0ydl/DRENrBxTxIxodGEC/Lq61c0/i9s8DTf2lMrZ5L/vA6s9lYplg9l0nSJiqu5SItFuvSUlm39nexrFTo16SxJrwsdn5aieK1Z97fasQ7X+X8D1VNbVofEhvytLYX4kvVqgvKXAzN/YvyTl8bxs+J8DdvvxdLDPXGR4IYs/qbrbsaXSh+0cULFMhCfCxwEbCm0n3v3jVFwBu6oavT+WEnhC5m9D+PZF2I2Q59nQH91OlT13Wh800m+qJ+gK5uLjMhAKGpr6mPHLTzlZY169py6eVFNndx2g8tEKm175oU8hLFOy0/7czql9B3DvdhNuPm6f/zZPdMbEluqz7bor+S/t+iO3Sfk8wk84k5lEJrmV8TadPMVrD84baWSG66kGoW35hOaC9N6lxrs6jRq76fVGu3nfrli11pBdUEYJ829EsS5hHbi5VGB+LB6X1qrg4w08+2X8100Le4t7eos7nvZ7Clc2/TD5htSbpETAEtaCz6i2R42tgLBglZK+Qi1nps/jPfr8yrJxYfc3yFXNVOSEhj/UJgnYfG/M/ASYiTeebifG6Cgc3GahGdbkL1Mh5YvdaY0LKjlb00j4PZLzv6f+4c/fM7fefHw/1vZvsP7822jo+PX+gHL84e61v7r474Y3b8z3196+4//8bfhShXQHPbPiQ8yDYk86BcB+l6vqpwym3nhVZvu5rmGLTJlTS3IJyc7dEemnK9el3mfJH0SZEkhCUPxOJCq63ygNWsYx7Y4KwMCnbboSY4qbqXpV5y3A3FAyh5nvFhHqBVJ2k1iz1mN8+F3f3ZP948ubX96q+3Dp88ON37+/ZDePrto8O7T16/3N6HN98+2dt7AGe7b57cf3X469vt/6KZIknQnA7i7pwHLmYMrNVJeO31YlTizrgbd6BF+HEC2IICtqmTpCpUkxgGJPZVMa36BNXEWvEgSi6kNc5DQbF41OuNLDUOnExztNiEI8KLDHqmnCmEOEY13WxsTohPl/JA0HipcAMyBHodJaERD+DJm7vHt/f1/7s3e/zo8exsG57uHs1e3L4Lb0/h9euDB7dfzB491Q+++efebPbmBCTxgJBCtJwLigeMaMvUriKrNDRuhqBGOiQMY6rOqK4kcRPqWMpTjWnm+pZqMiUMcJ0HyQU2U7I1To1xmyiveEA0l34E515jo8wmFeub6JB8zTxQplH3QzyI0HF6yBiaM5jz4PCEPp7Bwz393u0nh4dP9JMnoH+/9+Qfh2/h9SnMds/u7r6gleDHvcMf9n6mh5gHHpsA13gwIpZaXMkxV5y+NcAP6WfawHJxQAsW8YBwP9qShH42Eqn1wMfYaVJFluuBj1V1QXU0W72p6T6RqXjAVhZr3hST0A3zwKPpU+LGqPUAtCJddj4wFwT2Op0BEiZjHuQXPKBOpo87xIPtx7OZhKd7AD/dujs7mMGblzrxYLZ9ps/0l4d3Z7MD+sI8gFysbGILHtTHA+JLVtOSjTM9RA2H0qE0kz7Vc86DPNZoRNOEFVJtT1UMOyHBsyUPFhc4k3RTbRWbqvshWQ80GsG8bxLO6qZqSx74rONRPIjQzHyQBzX2PEhjXKA+XBsHp8SDF/rJrdnBo9f7Zz/Bya0t/Xj79JezF/DmFL559E94fuvh2/37j57u/3SPdgvigRbYscJJwzkP7A1sExitex5dzDbtIUHelt0jHjDeTHjQZh7ksVWMslTXAhtIGBV1EbqdhAeLC/TVHFIeKwlcrYmtiM3hvHEI6PRq/QUP6NqYhl5NLTBUMQdGwWV7Y2PIvI6iVLMGeWWu/Oblsf79M/3g5yN9/2ddf3zy/PQ+3PsP6uxfXj7/8Rh+OoNvTn7ZuvvT8+8P9P3T5z8/oL1RDMsQDQKfq+LEUGvmsps+WEPYKA6CGu+l1cFmBfx+3x7mqOs6VP9NA5p1MDcrPrqNaQ/sFrcz4H6wmxnLgjLXzdzkaWA3qWqyOtnMn8OGhWKxaNGeMeSFAoxmxx4agjI1KJ3fb/lDxl+5eOJaNkQeuMWL14MVCFnICNRa2JIzlgO3JIlEwLIQX1V/SC5g2UCyeMCSIsAWiUsLOfEc3BErcHtePjDQWVxMFlEz3emt7r+H3ecJ18WA9Rqfkw/WgHZC8jd1qheQEof1RGZO2kltn7EQrdjAEuJM/aUrUtJ3Ep+unjuThZm1X4LXsuBjofbvQtT7SjZWeAB0hQuYE/zBHa6kxQVeSG7yaLgGvWOM+WqNg4nPlL6s7Fo99XPDFa7X/hv6Kmml6bt0xTinuLkco314QK+tSMkIu1gj9N6q9yWIBEwjy2KHdQEyBZbIUvPKpw3TNA3Nbl0A45nMzUn6AwUVPXCaSZE5g6WmfuPC+vi+/EiN4UcTYRkSufoaxM111e78XmZCN+vJrybLZmi5CbBZJJ7vQvSthV5mtQcu0e0C6+KQ5UdFPeRteuyc35jVvxKXcW2/sk+mUaDVabuOhgQujHfG4QDr2UZimBAZw8GykSLIk0lxdbO8vRUgTcPCKNDvHjcsZ1LzZQ4MAZq58E01TZpCo+KCBwYOWOjruUr3fK68DI79rOV/mYav0agJJsnJGzZjHgXPGp7jeIzK/IUBNPlTZ+DiYJOtrYJQ6kATGGOUosHShBE9LKpq2DQI72fLyIKq0mMgdsUaDywssa6/UWGXTWacpPIcj4eXt7Rcf1nq4QS7qlhqcYXHQbHVavV5BjQW8yChOQ/iPE6otjlGw4QFjeGUsF/NHAeGi+VUCwnIhbZBbE0Qim8Dt3nBA8EQG5t8hwEPs1rrt1pByDMgPic7fTnqdeptQtxEfYyzayIm82DeLcnFOQ9y3JghRuxFyyqDcTeqEkyZN7KORplmdA2LUR9TiRYnJobMb7NWyE4NFfqTtLycl49iXmw+r2P+lYjmAiM9rl5jpJzKeZVUAn1pTVEKSx6kGX71x+VGOc+IWWKfvprcyOaCByaNhXajUecWOth2CJcv50Kk1tYy56m1kb2Qc+oKjwjv/MD7YjTqV2y2X4K0qeZck3ypVNpQg3KEjk9LwyhRAK/zwKKUpqm0BuG4APkcN5IWzUKINHxMWmIs0JQNjvhrEw/GCx5gMZ0hRE3fTJ+mC/u7l5jY5zxLy4lfrTWmH9plPzsJYOVbKyvU0MRzPt8CzC5dK9XnWvIyqxpYBUKN0fpq+WNFhjlS+xltfjJgPQ7wXFALbJ+fou2uS3NhsTeq9RDUZGBF2DvW8BqPiHT0mZwsr0gkJ7KxMHH/MtPn5QO6mObapOfSAB8wkNrcDStnSD48wQkzJt/g8wYpU41x9bSpXCUFyCx/sg+LnGdCdzVlVTS19wTPDNfhAjexG7qhG7qhL0QLfQjriECphBaKRVYjKQA0Y5siK9DmqiVOQl+EPlupU8RahuJyjL0iOT+xdrFsfKH+74rHIOFDGV9SWFKlrZ2Zvi6kicTkzjnenc1mW98c8IZATJmpgmZsjp1tzdjufEE1rkLqXKOmXZSaNh7tI8VFIQuq4+QlKP+iwjxLCUT6//z7L0o/qDqfvQr4M9EebrHK7OQRK1b5ejJghDg4PFE2ed4Be/EySxezy/OMYoWiE6lbLDuzNVE7Yx8vVKhIXGg01py6HYXc1xXhK/AOy4ORDssXgqpxZT2tsr1zDmxcAaUy15PqKp8LpWe+++f/C/qdQ+VzoCcaVP77zd/39YVCtegsc7SD9FJvACwLrRy215tqVVULgt57DPBJCpW4OkYjVB6Cc155VQzi1W1VSmnxy02gVwNXrs6/Qcr2nvDgl3svduT+sQ5HRwf3DvbPdqjJ+2f37upHe8/3Zw8PX/3tHjFo5+wF3Xhw9uJA/+WBfvfF2TGzoe6DbFiqpqYrTE8Dn4TADcvVPIwUEzKuRQKn0dC8RIVEcB3ylt/skRSmrOOmY6mzM5qF7RLB2BJfzDpWHWQ7ycNoSPDbDgthNQzrVIbV0NhrwyXsQYWnVREu5j1HJDxw27UrMCGxvQNsPbh1ePjoh9nhf+sHtx6+2v32yd4Pcvbr7T/d+mH2cu/wycGdw8PD23+D40env27f3dn+8fRsdvsh/OnN928PZowDoN+rTrk8BzWWlyOG0dVOOZGahcSwSTjTSWyFlC4cKeUC4SYDWwGbv/ub7ImthOghKCSVVhfbqbnk7WFhA4tKDcfCepqQ/GhAjU1KaUFShIs4IkTCPJiMqirLD9Pc9s7jYPvh7M7u3X/u7hzvHj/Yfqjfv/2Xo92jrfu79/UnJzp8f/uB/uQUTt/A3Vt/vbf9mKbDrTtbuydiptN6wQcEh8ky56BkHlhIbMgkegKeBbREBSOqoA2hQk+tAUEIKXtTZQek52mcd8OkTjwX+rBBaelif7KYCw6m2EFA9WyPSlP2yrwqpcIpcpB4AtmExlINzNSSrvgwCUrsOSOV7Jvde/rR7vHB9tnDQ3i8ewQPbh+d3T6Yvdp+NnvydAse0nrw+hSefPuPw9tn8k+7bx7cPTzZOju8/YIbTm0g/ntJTbU5DwgItrTK3EXU7bEZnhWS1QUPuh21HrBFnp73CLUrHmwQ8uL1wCS0RpWjkZJPVBkOFtID7KTnPMiosVIyEQNNpWgoRxIugsBrg8cJJo48H2YCDsKwy+uJ/mB7H+7fPobT14d32P1g6/7t+/e2v4MHu0fEA11/uDfbev4W/vvX2ewu7YvHh29new91ODjZfTVTPAAZqVlFPLCpt4qsNqyhlYwDZWRMTNIrHgS0EnWm0OoxcvOpxWGH79SWPKgbhLtb0xUP0jxKlOmUeJAinmu8t9jY5lLMRREVaPM4SDfQkL9txprb3ilX/dXuvn5v9xiObu09gO/2bj+kNWBn7/Xfnjy5qz8/fPjNw727+pu38Nfdn+59/939O0eHL4kH3zy9d7K9ozMPRGBX1XZEPDCxu0kdEDkNdFIY8sZjYkQDRYHvWG2HYY9qO2xhjyd0ObJ91rZ0E3bxMV92Iy8brMruUQ37bZVzyvPqyY4RYpUQvNNoQpVKcXPY9zIYNdQ4wAg7vEVnMGw4v3lMs1Hkg/URLQizg6fHcPzzjpB7h7OtB9t/fXn6YEv/7uTXhzty68Hpj1v7Px3oZ3e2Zi9On/988ODlrycz/eQvszu/nj5mm2vVhXY3KHHjXExBI4xKRdjod2lFaiSnRRthXK7CxjDHbuiUzKNC2912nT7Km5OiAU6n2rDUtPE6DhQbkB764HaIP5SnysMean7QbSvZygj6mrTC0IJan5KrFOVOXK9CrVrrUCmlYQHy8SS4/JTV2nSYf2wpqWhLf/Xojj77jtaDxPQKcwlZ6qBM8MoMyf551HLeFJWhfj23fICXDz9x7uMz0jl7+8dSYl+n5rzY+26mf/foiI3tzAR2OyPRWGd5mblA3GA/TXWHnlIerOt1sdD98urxz0W66mKYzdRfPTE6zxRw0BfGZl3JwNx4ZYCfKeZf0/3ghv4F6EPw9Hr+LJcX8BuZfOD23Gj9O5sgPnRi97PwAD5kwV8U84E74vPV41JqX+i8pYgPen0Urde4FH5Yc+59aC/bCJXpwdv8uHpclZqXy5bGb/njX0zlc6il/kHjuhB4/vTZ+YcbiU6g+Jvy7/UoZ/DwT4FyxQAjMbwRmfzb5CIJtiTaCAPrMrEg8G/uXI3aw/oaTeP4SialnH/MD3XRr0WOZlqZ7EmMTnggDC6gAKZURaTSKolI6qHuQY6yCNTDhjI5ZLX6kgf8WBrOH9P4OBIKr7Ddvcgf2gCxo4yPxpijDTGylRzyCEeqZhiwnV3h3xKvT8pcXySRaNqBaNLiLKJBoHJKbE5WL+SnsZ7qKvQbEYhKeOCyRwdJw2yQpSKKhHwJDneUXTqv7lHGGLB50s5NkEdHlR9WPIiplpivEDxIo3N5667IA+loMAnZpG4ok3rdRqVR6YyzGxv5GgGUOkyx5qgzpJTEiNDnowlF5YjN5nqFgLp9Eo0sY9zjD3M0osb6hQESdBnauRbB82IvQUBVo6t4UMFIWugTsLQ5TNgA3byFMoUKJ4yLNGOyZWxkPK01rojhlAE4PWJMFjxw8gQxB92lsuiTKO1Ygx6DER6yhO+TkasluKTW5m5SCM1RPKjTP7eOcTVUsKePxSxVSCQ84G6W/EGt6YSs8Uh5bH/n2TudsIWeh3IyF7juaXQzmOiUppuMoaIIq8QDia2oiKXEu5irM5pE1Ooyoa3yggcqVwdzweTTt4gCtuqd3sKc3DrPAwc9l30HhvR7xYMGYcFyOYkYQ4Bd8jiYnOMBfUwUDzSPjaucI4b1RjnTWPKAQB3B/yUPek2AwYSSGDS2ChjXy2WZ8ICWaIF9+p1xz/OAci0QPnQ+nQc+1uQg4UGRTeo0F1TRU8zXyzHbzdU4WPBgUInRyKMnchwTT5nrDQ/LDs1mC6M8Qd/5R4Q1czSguaDxEYl8LsCszBfyWM1PFA/oWyFCI7vGA8pZVLLKT6WlyQ1ik1OJ6Wpea2Fa+jmfch4ki0kRPZ9XCFp0Pt1zRUhaE4PxggeFEWLiMlNhfyKfFqmxC+Mm8SBR9FXVYmUphR977LNqMI04afJpgz57Usw/UpTvwGRVhjK/2+mp8rMoMrRXzeDltAEJDwSMaS6kJ2qpJR4o9zQpNhE32Rxfy/SUeX9IpfHDAoZ9Smuy7iT8ZBbwOMooRbpMfkB2KdCwT4LILGSyRLSTagvjm/MtKfnMJHBRPTL/oI0tmzzBxofM8ndmaW4X2WW+C4tQipIkpwQzqntzXJh6uJA8LOfpxbyixrsODH8wVZOTeNElAVuuSCnEy+LDXEDxRRFt/kDKltY/PpZE6TpO/H7+kwq7oRu6oavTB6WPNfO+fHdlWt7JfaboE38cCbaPX3pv1dT3rdyZBMqkrmDs+zrpvH38MlozqbvvAZdUotXXLuTBV6Z05vDJVkMW2j5UPFHO+8r6XbLcHGSdjJWr2ZAvp9suXSqRfFKntOpCQ7A53Fb2dLEAb77lFMAlztRccA0BbrvCPNjg3ExH8xwOvuxYJOlxmX9009coJuG1BeMxjAMY9JQywcHqgOPEIlYIRLFQi6ESVjltQPIvw/vU3Ng9JGk54YGL8QSB1Q8k71PjIz7Vzgevq9MeB05mHYDGWZE4FSVOrF8H8TlnG7MlkvIz0B1J4IZZ7NVRY6G1xUeWSYZHaWC5gGUOs8wXJr1kLqQUfmMeCHbcNbFGIMrEOmMsjEnwdxL7uM8+y0UOOJaBTEGV+eWPq1xGyguC6jNh54Fui1DwRKpLNT4BnvAgx+qBNJaTtBm+QA1PjN3s5J6MA03dtQvouKjl0OHz9hKdxCu9ZCtbMLNBLsv8WoiDzanw6CG1o0u7AJ9KsFQkxjUeTBQPWKVKN1gvMhwrHrCxuzgfBxxvjH2fw05/E4gHifHc4XPdkmNsKx5YhCYk29MJUsvKVxLrSEzRdTehF2rYpLncD9jezxZtjsAH0O8pHgw6KkDCeOy6TZiPgzSG7TRWXWXs5rkwRK/RVIfa68wDCGnW07JAubmBrCseCB87EQKXGVDCj9JS/w5UiMKWYw7zfAK+2/K6tK/Ldj+0ID+kTd+zwC5qYLUhVyxBmtOqC07EtnQLyiEbu0tFFpKk1wotCYU4pr4e0p4x7Ndom5FWv09LwjAL9VhCbbNlQ9oK+w74ra9nOihSCoQJL9YL67hYOgAuviYeHSJJLFdC0irl3FS3SLeW/SrZO099DbR4zwN/dFoLn0qxdnn+CYtXTSROk6s3QIglq1ZPJD8WLpnLPwsWLa/80a1/j76invnD6DO/6+WG/sVoFcxAV+4n66vW4sv1Mrx2Da77wOclsThnLvS7L+58w8FNlMeNzj5a/F34F2j4Kt5lmtNk7XPfM6DL2vIJxduas3ZKYM5tzbtIP+g7vzu+EkkEHRoBJ7ee78y2OBzcTB1MODqALbZEBe/2k1Behpdkp9VIWFDvpTlH5TWJqGTA3Edx/ozwlQNu9gJVuVCy5e9MtrKXcGHPf9TZIWuL/fFn+tbx7rHyyPLNxa6+6g8XF+75y8g3cm4qUG6poyK844dH40B94VR8NCHxVV0E4+bTxoKNbwDzyKSrozBtFTIsEU7kws6xyFms0n7Cet5sRaiqd7J3ePrg5eHhnZn+6uWT549/2NeXmJcAABU5SURBVPv2hLPuelAbJP6xG515PAQXHZwYPonThXGtETSwRx3ZGOEwU+jhdAijZpUbmmriZAPSAfbSFYIfbXXIFwIcTYgHDvYLUOI3HHHI8EmGtU9WyEiLZOxmDvwuYVjFAw8nprL4t0FwfHIDvCI9rcwslS6G6phy8+MN0Cls+Kpd+i+Hr5/t33l8tvtYf/1k//v7d/ae3uP1gA2AVUONUsvJD5UpxcUJVYLhcQNND7suTumbZWMPIowbhAiiIo2HbseIOCSAWc6UODZc3a+rh/se8aDVppwpxyK7uXe9FPMAvRAL6daGTYCrNzRcqXgQusr1tmYTu7BottjCHyZxv6EbmA7HTLN/2zf7EhL8YhtQ7i8z/fVLfWv2eP/2vZ3tZ6DrD4gZYs6DXj0ZeGnfUrpD1iAOFRQO2GuhwJO2OWYrYjqZC022rEuMag761JEahwYzsJmEueKzAjwXBlQu52jAlM2XSgup4Gq+NhoSgktWELZZRiiDAcH5ah6dWsSh96RyemfzfyOxbDsf64nAMTyY+JT+7IeX+r3t56e37j3YPaIF4Xj3/pZMeGA2ccCVtzDoz3mgPPB9LCtNkcaAmpF3g4OIJuuBxq+o6heLxSzbaCscw86eKGOiXKwHHbZWB+yY0pvzwIUNzOdwPKQ1Kl1EtRryetBGbTCKh0XbxmBYjOkxqnmX14BUjCjDKSTHrD+K0hjX623mpQ4/vISf38Cr3f2D7af68XccTHLOg0JyJF6oQyILHrATQI+jv3n0eIj0O8veQya6Ys4DTk/rV5YmXNvHUm7h8MW7hvJeaYHSxBmM1uSCB5UGv+NrCBn6XlM8qLOGLvFqUsH1peJBX/Egw+4DEVWq+QEv6Q+To5rELvO6/o9T/cXur4e39vU7u3uP7t99cvtPaj2oSuzghEtoYmes2M0Dj430HoaJGZ1f3ZAENpDIoTKbSq/ext4AoU9/KiXWJYWJe0tAXcccHITUMpUjdaaZzIUa+/oMxqzK6eJYU3ujMtNXKF/KvonTER+QkXzwQVV9jKlMkuQjyfBVfFcOeCeOj3X98b2D73ZoHtw71rd27n03l5HMRk3tg8K2ZYnXqTT9NXzuFpd5kCn71DmaXc5Qd6bLefANkCU+x1Oum3w9DbmNFPiNvDLGS9vmgiFfIVkpyZEyFuqRXEmj4oxshf7aas/L5lMq+5xd5oir+bJd4NgJUMmrcVC2aVfTauXMx0qba1BRwNbWTHIo4URWVJFz15xCzyWd/05ioLb5JXVioRuQ55UOa9qE5b93Uyyvrptuzrdokb1YJYXVQ+8rLD6SHcp5X1expVV8PPbX/61gaJ6jzBG/uyD3hSgJhsjnMmYcLFiQyHgV7+rP+1rRG7qhP5SkzFwBnQqRyyXOVlc+T57KXTxR0hcedf+NrJZfC++7KK+d3/u4t4WxiFW5SrIBG+IFTKZXzTfAC+sj8PrvXA1WaAAvcNxvrFow9w27OgklftXV+dkEni4Vv/ONSIoljGX/W/by7iRPJgUuNqZ5eHgL1navJPZUAnrnG576tTzWD/NoESJ5gzQkSywnkaus1Ko7xHO4fL5aSygkoMIPMuzlzBcbxfVwA1ehPCGTbB19x2FJw2FLuulkojTYlpMG6fmQbptsMW80oNM3rBob0wQfSHdLHDsfGyYYFv/OW+1MGYOGADtyNf5dS44ZCL9tlfhgPBv26dPKJzwwvKiuPtok3vCRefAjJwMZT3PoSoOyAs6KuOfPsyKoFNkwin3LB5FxIldIh2R9KiLrSJJC+Qw8CWLsT3Ad3ZOVGESRXUJz9IcAMf8yhvQVsyTnAwesxv6QQJM6lrzB4wCbidM8S8m2z4dVMwYWi06HLbBVJGSr/O8TF3h1vwb90dyw30tiZEtCPyoc9HjQIjzQ4sO51S5KHynFCAZJVtFaViKt7P3TxGKLYRFjQV854h1hNT4skEmGZgOj8DoRCJNAb2UebB6BAMIPtrK9s/zvLYOB5/iFdOFIFuge8YDE9caiQGjR3OCXjDG+oduJZT1L01JMFA/4lUd0vYWaxjC8zy6/8+vdEDYph0yNck/zFMkySz2CZBz/gDrFpawyPMMnPBeEmgu9iRLRNVX3QhJ6jUFjLzmEFDHrruPkuFgPjLlhnGF+jVYHNrgqsMQ8sAW2hpQtrwcJD+haoDyFGfmofmlTG0cVQbcTy3q2NV0cudH4EEfEJmxqJaeYrwfsy9GBUV+pJ82l8Z4Apjo1sZbVAOZB99Zw+dzsP3f6Ls/xd8IDc4T91DVWhDUesGKCgCxrMfgMeoEaRnW3eRy4/ArBFQ+gFybqz7nfvlqFjF43cd9Qr+TgfPuKBw6/7njBAwbFmuIBt5Oy6veo9cxyyWoFIVTR5cR323w3qzUe8FyMcaGGPc8DVpJe/f3GjExjv55EK8izgqqbaHIQvQ51zlSd8TEw3IwJ5HeUCoh1JQ6qMIN8Bsh3MHJjvxGVaUlBWpwHxLEW1SpoJXE5XXRpXqvG0qZIk3ik4mDk0eJj7i4GxVDDUYTpIrbdZsZn73QUwG8tH6Czygo4zGDHYi6m+DR9zGZ/iZNozoMQ43TSLVV17OKqJCAXh0a+mAU7pi4ohm0h+JcoWGGRxqcxbObjio+NepfWC48Gfx28NlempaBfqhrmwW2G1bRZ7FiEjjebkLP6/MpnJ2zXIrXNtkPHabAZH6IGaFFYd9T4dftRmbJqtJp5MIp9XmJbfYvWRKfJEeb9oAkpyspLskq203LfAssFWayB3Y9tumj3mQd+MQ1Gs8XSU7kKpaB/DX/2JRp+F8eub/rE2ko2HC2S8f9+MkqX2vKF4X3xbZnZuq3qfCHr6dYQMK9IS4x8ro7rPXfu3jvxh34fSjcRh8aaTYS4cmWB+bqUxy8fWPe36b1oYDdw+Yb+t9MFr6NeLXr/S6jivRfLTgjnI8/Cf0W08qG6hFZJFv7pNWPugqW2JFYGrBIBZGtSvvf4H9rEjyFx2Y8EJ63B//d/qehIy2e/Juf0S0kwcglNMEOcaimCn9mKipCcIoQ25qPek7Qyhbssjg6qyIaMPo4GbAHEWDUWhwGzId3CiXqLEOLAJTSHtkcAIRgqbNT+qtcMGdh8arY5yTY0C8266RMGdjFdoXb3sONR82I0XMybGLioeOByFCsL3TI2OYcxtvm1dNO+qbRYZoBtPs4e+VU+Cx6y37v9B8UQvxqx7Woj7FE7PbYdW2n13kfFg7qyH02HgIFdR7ehlAvKoMWW1FEA89deYZHWhGIKI9tTEh4foWdfbmAeENTsT+waPfH1rglC9rDY67GWSuFnfqv5nAe2clAfEA+6cTHOs6d2sh4oB3V2gEii8vFEIEkaW8VY4TY+Os0B7xLrep/fXliMf+vlyn8olajvaBzwQXwnzV3M2qP+OR6MOAIk65pEMF8TixwjQoqpOvA17qV8GkWsG9ESqGwIxYM2n5Dvc2xAZS3/eqdDCse9McK0N0JCRgPMsyIvxEx+PhfGAa9yU6yIMYcJUToqNp2ro+ls+JXIgenZEWWUhGEk/G+xZkOwGnDSZW3ggN9P2P1jG3o5CcjV86k8pOy6BtKup9kw7gtfaH4Osr6AikFLvl0niUCr03VlVBY2iUUF29ZUBr6WL7PiyqjbGSVFGOW08Dm6i1lPZ+jxXK1MzCp90Vj6N/RF6etd7D+RkpfVvbOOc9hlSCJLr4m++jXfVvevRBe2TL22MHl/4eISIYP/X5lwIR5W/a9viS25CrB+YcDWzz9BhLz0yMvvBMjUGysvKE3Flnz1P7M1D527BxeEj/wd6iS0zGU8yOQ+R3lWlPig89vcVexQqT/9M7VUbukzOUteXcoNPzo80u89+vdfDs8g8dwRcPpn2Jq/1ZPf+UnPzGZXs36L3x4va55byhV2/caKEp/mTyQfE6dBFWpexZAF/cUJv9seOM5s4p/1/Q8w+7cfd/Qf/3x39vQv/A54fg0NnP7AbScWwFbymtOtLbraKF4W01gF9J5/vTxE4Zw0ZScR6rSdire1pFZv9Z0jK30ycZA3/pSzoztnO7rYf/iXrb/sz7Z2zu481mfPdu7/dAzHz/ee7dw9Sx29eb0/O/tua3b/zjPu/5d/1mf37vz1eOvobKbff7Y1Ozui0eG7bH9XkeGhZEXJ+94rlpWuY6shtEbkFTiykatBLXJSfCS+7Yl8xC7RNl8w6IIjCXgU2beg1ps0NAeNNuUq6pZlgj8ZNXjoGm2LPZ19q6Sc4zyDrmhQIrhWb7ArwNWlMmyrl0/B7PH29y/34eX2nx69eno4e7X3/On2kTj8dm9ve+fs8Ntvj452H/x0ePhm59FP+tn2r4fPaFk4fa2fHf746/bsl93j2eHebGf3mT63flt9DpCzgXFfBfsxsBg7HCcemoMq/WU3aa2N0bQHZcQxx8EjsGZhNFAXRsivwRszIGGLrenwpYik93jADtsckg/SOKxWlY2ehHYPW1N+sXUZ+myXrxoYF68Yf4ItRkYSc17/z93HHFt6X5/dPTnU7+zN9Nc/zg7fzh7f3ofvDwHu7/4bPD+Fg92/wfZTOND0u/rLH0Cb6f+1e3RA4+TW3vG97VeCY4MBOxDzvNXmb2mnfmfoyAVpScC4UcwWew4vz9qFPkfYb69dGLIpMTGYdVoMRn3ojvhZxrUBv+KMgAjfH0wUUmccS3yjGYboGqyysK+6OrPFqN1WYEc/ON1+8+D+7gNaAZ4e6i/3/nG49/fZk4dbd7efbf18CFtHu8f6r8SD7Rf0f/Ja39M3Ww/e7v3j1n/pr9/uP3995+EbfmsFW797GLLzqjZUdnla2QLuLeZBiXvOZM8Z5eDMYQEMPkNODEgnF+Zm8Nw8NGJ3vh4UEYy+Gi4txQMeITVWcEh0lPm5P6FLPlaHDRSyheOrBk+SOAmCkN+LLvXZg29Pj7fv6Vuz/ziEkyf/hyWiw6ews03jYA/0+8yDt/rB7bPZ9kOAb2gL+PEN/T97vHukn+396W8vfn1zJ+GBUMHmgetuSsUDgOxgoHhAvcXR70ZDaqQK019f8kBLLsyD9qfO8aDAPGhNhRoH8zWR3w43aFIbPPXWDtwEdu23sa9eBzfqXJEH6nR7QR3B2j+5t/fj7Mnhw8MHf9/Tj7afvjjZh8MTDsGv/3P3x2OOR//87exg+4wWjaevn9FWcPqt/vJw/9fdv+jHu7uPj3aJGbRH0DiIPUe1wEM3VsxoVMsEw3tYlKNuuUeN7GBR66Pn9AV7xbFPP6VbXWDnfOTXjbCXSDHrYVrFd8R6qF6uUKRa28XyZMIKLWZdgFZA3NFoJhRY/elG5ffPlV1C9Sq7fbWpmlvfvXxOq/vOyfNn+v5POhy9fHuyM3v4i35w8kA/ePh2Z+dkRz87A/0/juDg7PT7A5Idnp3B3Ydvjx5+N5v9dEL/fpoJ2ivrEZQ2W2oyS6vvOrwSZOLQ0iDfHLI5fyMu8Icm263AU3ZzlypQtSG5kKcL9SoNpaDKPMgWg9RGrHGadNyqRRX64LNMqWq/moO2AzKugfBaQ35PoBdnwKLL2ZjP4N/QDd3QDd3QDX0S5doL3+/E7apykazpqwPvIl1bc05qrJ8ou5J8qgooJ6/rMC53P5IXvAmBfqfkBX4QssbI8lMVKsbydJxmp0n4GlzUHnXgnSHB0ldeKIfFFdlX8JMVnKg/Sg6Af+CMLovG79xmCzD233/xLwdB9ksfo8BZPxG2iqpvso00v2jLOY8sJ1Fm5FZRUxfO/Ivi52/Ae//ZtVNxgmPJzaV+Yzn63q//dGDX37FPhWjZ9c758ArqjEFJIzC6VvTVSfRcEuJVMCfmgYfYNXI97AXQqiqz+bAAVrGNnQzkB9jh0Ns4qJCMX1DWeSUMhp0qtjTQijhukAw86nEoNbZNRgM26nd95eDORspyh83wQnT55HtrYmGgQdwCN3Q509QQB11PEsxasGXATtFpEqI9lLUhR6uw5yBCTF20Sl3EMvtUQz/O8rlqnJZ6JHEG8SWtvZgkYmxbWKmjz0bCZi0/4rDhcRl6m2xgr2NA4nngICH1ZqZBPOi6yDHq03nERl85poRYbVM9N3uGg6aLgctINuAz6uyenClyIK1SCRtUlhMQVBDCwaZLKYoWtSjgUFyUaQuiqVlkVYGxsUB8g1G1yPAgj2ztzyjX4rQs2/WcqnfbNSjzcMyOzRWs+ZOxk2vitWPxC0YWg75dRy/LcyFfC/nIMo21aROmLWVgV0fU+zTSXKnWA/U6sAJb50v0CM2FLo9aaq7N4b94LlBFsFfMYM2kkUvV3pzaNr/UzlLwnznvJBox4lKQRDrfRCi2GDI3sLo8vD0YRbHNMZen6j3RVFbM8ejGlAk26X52I8Ksy4wvcPg2xpM2lhrXDECeGNIn1bha4nEwwOJgrGLLMw9Y56fevkd93SeMgqjNg9MrHtQgr5bRMOSg+RLDOI4NBZUbWEbiBw1g3IzjqpiMqIA6j9rkBXbaYj1Y8KCQhJ5TESZcxMV0V3NBwpRG3nyWe8zDGmF9huERnw4x0+i2QljwQGC1eVXQvMYDtbALXgkrWOKFJYuOZB6EqElC/dWEByZ3orvGg6FoIwc0CLGSZQVOU72/G6uSRuM4yOGolThjaMnBJqkteUAjQr7Pg26cz6hXftDYjFSyQUfLpNUaVAdf4cACjvKyweOA+y5SJx/CCa1LzIMhCj4Sf93T3+xWxjHee7weNGijGo852D/2WGmtzlD4yt9k0AGcIso5kHfYQ2HEkTGlgMlEqfSUGjDLL/ag5NRctWJWaeAiv5Wyx6uXtXgBHy1mPI/Vmy9RaUiaqE4G9TIRDnCjkKjM+fgP8nGHMY9GDs6XvBKeVVIxH2zojmh9oYGTVkeOHFYsGXjdAORJ5J9CrW6A9NOQstkSDzk7D4Yym7OBPZsXomJAoV6TkPElmHlI+4JaU1Kn4UWlYJZ5BmZs3valTbu06WvA/2jrq3OcHG2jTiKXnwW26bOOzfbBoDFEG7DBuUlhVkDtTQ5s1KmxGyoivenn8/kU5UPFppUfJB+OL2/k5lv3Rk1SfaRPOVHGJNfVtY+wOCyc8eF8RDflkb8KjacC5QHAeuS3/FxruXTAmwenEfN3FsskS1gvYHEEc1GAXF7gk//Ya/eTbXF+oHARNWfN6X8leIjlTbGomMq59vGBEK5Naes6B6euQgXXcj/9lRK19pc7hf/ZHZWT3D5VAfZlIxL+LkV9eqb/ip7BN3RDN3RDN3RDN3RDN/Q10f8D7zRxUJRVkR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9304" name="AutoShape 8" descr="data:image/png;base64,iVBORw0KGgoAAAANSUhEUgAAAQMAAADCCAMAAAB6zFdcAAABR1BMVEX///8AAAD+/v77+/v39/f8///z8/Pu7u7q6urf39/k5OTn5+fy8vLY2Njv7+9qamrKysqzs7OKiorZ2dm9vb2fn5+np6eXl5fQ0NB6enrGxsZYWFi2trZCQkKsrKzHx8ddXV1+fn5QUFCPj49ycnI+Pj43NzciIiJLS0tcXFwqKiplZWUXFxcUFBQzMzMlJSXz/////fbzUwD87N36UAD6XQD3xqj+9uvzZgD31Ln44Mvxn2f/9vD7WgD7VAD7bQD1q4D2i1P+9+L2yK320KvwsYX748zmhDP3p3fpUQD5373x4NLrYwDpbCXyn3XkbBP82s/0lVP2mGXyyrv3w5X3fzzoRQDwtpnwj1f3uoXpp3T77tTtk1T2eTX5s5b3eBjwoF75gkj//Njskmfzvq/73bPmbwD7zaH5sJD1dDj86MXoqH37hTfALKibAAAgAElEQVR4nO19+YPTVpJ/1XuSbcm3rMuW5bZs+Wif7b6PQGigGSBMsmFgYUIYlu/sTmb3m///52/Vk6+GbtINhDDf7Upo29LTO+pd9amqVwK4oRu6oRs6TwKEoL+C/yYXxLspxCKFmD9xrawvzO38hQuuXpzhPJm4WvKr0jwvqf6/mOb3pEzSyqsWL4S8IM8LGCMozyuxdlXLK1fiSiStyCuBwJKqXgYAfa6lWNSKvvRs/l4ecwK6X16MDMgkPSKWIyVJr5Its1oMHnUDoIK5Rb/TZ0ZA4MAm1tFQSQSktKR4kTyz/C649S0nKaaOQ0i+Jf/kcoQkhV+T0uh56EE9BVIDHyXUNeYM5ZQS80rYBZApKA9A424Y2ZJrmeJH06q1qn0aV0DjHqJblIyzwjznA7mkJP6gHOpCfSTVxwqUTEATylIkVzcteiSn2k/DSIL6rsmkYRumygOKFo9LVQ0uTqiiJd9SdbguFagCdaQusxHziCgx7zTpqwhHOMwj2CMY1TZwXKqPJ1ijBwYhdrVUpzcRHcQySnq4EUKzNzYgGtNwwlh1EmWlYR8DyAx6fWqCMR45METMopbHcQwRfU/Tv1LRDegbZo0xtoGqgjH0e9N0fjL2hkWcRJSFN8a0PaBMA7cUTrBOidwy/YNuE0XQG5lGr0X9WEO082PK+7ojoUCjMIsF9IMqQAlT1HneSNu0SlP65hMPxoC1YpFrl44CemBqaVhvD6HvpIl9WIrQaDrEKWtooOYOABs03Hkc5AAdE9NxBOMygDegAYVaxUTZK+cwG4Vy4gjMQ+AJrEhMtyKRp+yHFjjEUsvAmgiGKfQMqhxNgTx1PbRcH01vQuNAokGVmwy1xgTiahb9MvVjQ8tOKW/jY8ZBjZ4vZUKsUL8zD5pgxSnsT8FX4wDtQgvz9QH3N88FCN14EGzaGmoQW9PYwayDQeDYuBlEQFXALNUZ1XqAZthpbdKCI4tYdul5k4dHsFmIIojbPAsCj9JLaqitJlKxDdVeEJQrqKY/+hLN/AAzqrLMA+6VomdSgUMY1MEaBZtuFmWF8qWZwnmb1+VBGstlGn5Y8iEknteYBwFYVbvb8KkhtX6PeOCLwKr3gNsAvaCEJS/UzIyGZa2GnTyOqIcLaaOChpanKS4SHtQUD4y4KQ1aBn2t3fKx5FZQTjzpU+dxl6OrMQ9MiZnNIN+g7OMg4/a0TIYaS0ON6kU8oH92noYpXSgpHvCTNc2HXhnKmMqYBkri+SjyN1TetnWt6SC0zdbQJQ4bzqiZguJA9o2yBa7jT71eBNWuW4Rm3h0FuVoMdkRPFJ1eG2S116lQHxiy76rV2ptObGgMpg0ITdkpUMacVQXCrFYc9akXa70wD14vTrek2eoF4DjQboA3qlhlCNMyTKc3ef8Bf2KBNe36ZktAVIdmRYaFeBTDRotuRnY+AL/IT5Y6PQtiWqDag0kp05dGAJVwkjdbo02wWtcdCRdT1Kl1rM+T1ZcmyePwc+Qjy579EVvt10BaGuS/Zs1v6I8kcQFIUmKieDfZO8NrkUCsAIC8Bp46l9EHhH+xnukq2UUPLMR7cXGbPkAZLFyQHQmcapVekh+ul2vg8qeQK/wyPvfIOVIi5oUkuLCgdMldCa3VLa2bbP0kY1yYuM+bK8nQtHteizLL/MTyDwkN8p0Gmc56Gi9Y/dp0ltxBe351jV0iQXrMg/dRpFgU5prvXFyRk11eFV4CPYxFnde6mzMPXUpGkpeN8wvrbfoANM2QfO+WW5DvpfpVEkrNDhahSxL8YEhfSLobCrOLdqUDFnbmufiIXpuEc2L4yEOMFnmRJDOih3r5AmazIzkv2sLpBoyHJIj5PcIhRWwKv9iNCYKNjQ6GkgrLtDYgxq4hex5ayVPNNgbSjse1ll+vhgRGGtjLDTKeNepmSd42ugQQKFkRx742aNOPSi8c0Dgg2FPdwCEBl9qIujHfxSrU41G1D+b4MvVABhsNAjK5KCaJsY6UnxyRMFeBXkxyH4nNnQaJHKkSiaIVudBdRE1ZgjJJ0TUSSqzUoj/QNgok9G16NmW6mC02plySxasmlgILJA2h0C1hPYN+faQZMGnkCTSg7Qxk1AWkRzWFKMPNLDZsJIG81sBKMyZE4+fQtEbZVpxFGJQ1JQXUwGsJdAi4daMK8lxoVjUb/WqLKkKyJjoa2mWsZaktrctGAs0FyrLvjEsZlBoa1Po4KiRzAf1irzttpCdUPoJHPTnPpV0EZ9CdmDzmAmeJ2YkHYYhGI7SGxaKzSLtJZQjcgAGxtpcujihHkngJ9xQ9udnBBs8FrJH4W6JkhBwyagJ1GrDZtnuU6Qax0xmy7EzNsqrUaKopdrtTkwpoTwYBYDpHV0pAMisJ2xbPhfoki53uRKPcNr1yl7FYWL+cBykTBaFRQo91m7LyxLiR466pEw+sTVqJTAK6PopcCjN1e84DAjnlkcRaJUt8z3pzHnBLsJJGNGl815NlkOD1fBzUTOh7bVpKCGUAI92s04WJW+DCau0uRH2CF4QgfZ7W4TCLZQJszIMOeE2Chj4BVWua7hNMFFgGXssN6hrq8QzxYGKZahzEQ0k8KA8Egbc0YUmqZKPLkBhFzb2QBSIzztHUFTSpCYoRJKc5SwC8iZmwBgNfayHmXRzl8wM5ppnVT8Rnh0AfFvvgUjtstLhJTN1SCTt9gsMBNEPotJMSYhz40Iko2wi7WS2gHP0BjfdBC8zeqFmGTUyHNboeZgWaBEatPvOghU2w+5xpfRPcmIbhqIAZKxxP0jSz/RFOuVs3cVgUmCmMNX8cFss8OzD2u2AHxHwcQm1MC0ydl/DRENrBxTxIxodGEC/Lq61c0/i9s8DTf2lMrZ5L/vA6s9lYplg9l0nSJiqu5SItFuvSUlm39nexrFTo16SxJrwsdn5aieK1Z97fasQ7X+X8D1VNbVofEhvytLYX4kvVqgvKXAzN/YvyTl8bxs+J8DdvvxdLDPXGR4IYs/qbrbsaXSh+0cULFMhCfCxwEbCm0n3v3jVFwBu6oavT+WEnhC5m9D+PZF2I2Q59nQH91OlT13Wh800m+qJ+gK5uLjMhAKGpr6mPHLTzlZY169py6eVFNndx2g8tEKm175oU8hLFOy0/7czql9B3DvdhNuPm6f/zZPdMbEluqz7bor+S/t+iO3Sfk8wk84k5lEJrmV8TadPMVrD84baWSG66kGoW35hOaC9N6lxrs6jRq76fVGu3nfrli11pBdUEYJ829EsS5hHbi5VGB+LB6X1qrg4w08+2X8100Le4t7eos7nvZ7Clc2/TD5htSbpETAEtaCz6i2R42tgLBglZK+Qi1nps/jPfr8yrJxYfc3yFXNVOSEhj/UJgnYfG/M/ASYiTeebifG6Cgc3GahGdbkL1Mh5YvdaY0LKjlb00j4PZLzv6f+4c/fM7fefHw/1vZvsP7822jo+PX+gHL84e61v7r474Y3b8z3196+4//8bfhShXQHPbPiQ8yDYk86BcB+l6vqpwym3nhVZvu5rmGLTJlTS3IJyc7dEemnK9el3mfJH0SZEkhCUPxOJCq63ygNWsYx7Y4KwMCnbboSY4qbqXpV5y3A3FAyh5nvFhHqBVJ2k1iz1mN8+F3f3ZP948ubX96q+3Dp88ON37+/ZDePrto8O7T16/3N6HN98+2dt7AGe7b57cf3X469vt/6KZIknQnA7i7pwHLmYMrNVJeO31YlTizrgbd6BF+HEC2IICtqmTpCpUkxgGJPZVMa36BNXEWvEgSi6kNc5DQbF41OuNLDUOnExztNiEI8KLDHqmnCmEOEY13WxsTohPl/JA0HipcAMyBHodJaERD+DJm7vHt/f1/7s3e/zo8exsG57uHs1e3L4Lb0/h9euDB7dfzB491Q+++efebPbmBCTxgJBCtJwLigeMaMvUriKrNDRuhqBGOiQMY6rOqK4kcRPqWMpTjWnm+pZqMiUMcJ0HyQU2U7I1To1xmyiveEA0l34E515jo8wmFeub6JB8zTxQplH3QzyI0HF6yBiaM5jz4PCEPp7Bwz393u0nh4dP9JMnoH+/9+Qfh2/h9SnMds/u7r6gleDHvcMf9n6mh5gHHpsA13gwIpZaXMkxV5y+NcAP6WfawHJxQAsW8YBwP9qShH42Eqn1wMfYaVJFluuBj1V1QXU0W72p6T6RqXjAVhZr3hST0A3zwKPpU+LGqPUAtCJddj4wFwT2Op0BEiZjHuQXPKBOpo87xIPtx7OZhKd7AD/dujs7mMGblzrxYLZ9ps/0l4d3Z7MD+sI8gFysbGILHtTHA+JLVtOSjTM9RA2H0qE0kz7Vc86DPNZoRNOEFVJtT1UMOyHBsyUPFhc4k3RTbRWbqvshWQ80GsG8bxLO6qZqSx74rONRPIjQzHyQBzX2PEhjXKA+XBsHp8SDF/rJrdnBo9f7Zz/Bya0t/Xj79JezF/DmFL559E94fuvh2/37j57u/3SPdgvigRbYscJJwzkP7A1sExitex5dzDbtIUHelt0jHjDeTHjQZh7ksVWMslTXAhtIGBV1EbqdhAeLC/TVHFIeKwlcrYmtiM3hvHEI6PRq/QUP6NqYhl5NLTBUMQdGwWV7Y2PIvI6iVLMGeWWu/Oblsf79M/3g5yN9/2ddf3zy/PQ+3PsP6uxfXj7/8Rh+OoNvTn7ZuvvT8+8P9P3T5z8/oL1RDMsQDQKfq+LEUGvmsps+WEPYKA6CGu+l1cFmBfx+3x7mqOs6VP9NA5p1MDcrPrqNaQ/sFrcz4H6wmxnLgjLXzdzkaWA3qWqyOtnMn8OGhWKxaNGeMeSFAoxmxx4agjI1KJ3fb/lDxl+5eOJaNkQeuMWL14MVCFnICNRa2JIzlgO3JIlEwLIQX1V/SC5g2UCyeMCSIsAWiUsLOfEc3BErcHtePjDQWVxMFlEz3emt7r+H3ecJ18WA9Rqfkw/WgHZC8jd1qheQEof1RGZO2kltn7EQrdjAEuJM/aUrUtJ3Ep+unjuThZm1X4LXsuBjofbvQtT7SjZWeAB0hQuYE/zBHa6kxQVeSG7yaLgGvWOM+WqNg4nPlL6s7Fo99XPDFa7X/hv6Kmml6bt0xTinuLkco314QK+tSMkIu1gj9N6q9yWIBEwjy2KHdQEyBZbIUvPKpw3TNA3Nbl0A45nMzUn6AwUVPXCaSZE5g6WmfuPC+vi+/EiN4UcTYRkSufoaxM111e78XmZCN+vJrybLZmi5CbBZJJ7vQvSthV5mtQcu0e0C6+KQ5UdFPeRteuyc35jVvxKXcW2/sk+mUaDVabuOhgQujHfG4QDr2UZimBAZw8GykSLIk0lxdbO8vRUgTcPCKNDvHjcsZ1LzZQ4MAZq58E01TZpCo+KCBwYOWOjruUr3fK68DI79rOV/mYav0agJJsnJGzZjHgXPGp7jeIzK/IUBNPlTZ+DiYJOtrYJQ6kATGGOUosHShBE9LKpq2DQI72fLyIKq0mMgdsUaDywssa6/UWGXTWacpPIcj4eXt7Rcf1nq4QS7qlhqcYXHQbHVavV5BjQW8yChOQ/iPE6otjlGw4QFjeGUsF/NHAeGi+VUCwnIhbZBbE0Qim8Dt3nBA8EQG5t8hwEPs1rrt1pByDMgPic7fTnqdeptQtxEfYyzayIm82DeLcnFOQ9y3JghRuxFyyqDcTeqEkyZN7KORplmdA2LUR9TiRYnJobMb7NWyE4NFfqTtLycl49iXmw+r2P+lYjmAiM9rl5jpJzKeZVUAn1pTVEKSx6kGX71x+VGOc+IWWKfvprcyOaCByaNhXajUecWOth2CJcv50Kk1tYy56m1kb2Qc+oKjwjv/MD7YjTqV2y2X4K0qeZck3ypVNpQg3KEjk9LwyhRAK/zwKKUpqm0BuG4APkcN5IWzUKINHxMWmIs0JQNjvhrEw/GCx5gMZ0hRE3fTJ+mC/u7l5jY5zxLy4lfrTWmH9plPzsJYOVbKyvU0MRzPt8CzC5dK9XnWvIyqxpYBUKN0fpq+WNFhjlS+xltfjJgPQ7wXFALbJ+fou2uS3NhsTeq9RDUZGBF2DvW8BqPiHT0mZwsr0gkJ7KxMHH/MtPn5QO6mObapOfSAB8wkNrcDStnSD48wQkzJt/g8wYpU41x9bSpXCUFyCx/sg+LnGdCdzVlVTS19wTPDNfhAjexG7qhG7qhL0QLfQjriECphBaKRVYjKQA0Y5siK9DmqiVOQl+EPlupU8RahuJyjL0iOT+xdrFsfKH+74rHIOFDGV9SWFKlrZ2Zvi6kicTkzjnenc1mW98c8IZATJmpgmZsjp1tzdjufEE1rkLqXKOmXZSaNh7tI8VFIQuq4+QlKP+iwjxLCUT6//z7L0o/qDqfvQr4M9EebrHK7OQRK1b5ejJghDg4PFE2ed4Be/EySxezy/OMYoWiE6lbLDuzNVE7Yx8vVKhIXGg01py6HYXc1xXhK/AOy4ORDssXgqpxZT2tsr1zDmxcAaUy15PqKp8LpWe+++f/C/qdQ+VzoCcaVP77zd/39YVCtegsc7SD9FJvACwLrRy215tqVVULgt57DPBJCpW4OkYjVB6Cc155VQzi1W1VSmnxy02gVwNXrs6/Qcr2nvDgl3svduT+sQ5HRwf3DvbPdqjJ+2f37upHe8/3Zw8PX/3tHjFo5+wF3Xhw9uJA/+WBfvfF2TGzoe6DbFiqpqYrTE8Dn4TADcvVPIwUEzKuRQKn0dC8RIVEcB3ylt/skRSmrOOmY6mzM5qF7RLB2BJfzDpWHWQ7ycNoSPDbDgthNQzrVIbV0NhrwyXsQYWnVREu5j1HJDxw27UrMCGxvQNsPbh1ePjoh9nhf+sHtx6+2v32yd4Pcvbr7T/d+mH2cu/wycGdw8PD23+D40env27f3dn+8fRsdvsh/OnN928PZowDoN+rTrk8BzWWlyOG0dVOOZGahcSwSTjTSWyFlC4cKeUC4SYDWwGbv/ub7ImthOghKCSVVhfbqbnk7WFhA4tKDcfCepqQ/GhAjU1KaUFShIs4IkTCPJiMqirLD9Pc9s7jYPvh7M7u3X/u7hzvHj/Yfqjfv/2Xo92jrfu79/UnJzp8f/uB/uQUTt/A3Vt/vbf9mKbDrTtbuydiptN6wQcEh8ky56BkHlhIbMgkegKeBbREBSOqoA2hQk+tAUEIKXtTZQek52mcd8OkTjwX+rBBaelif7KYCw6m2EFA9WyPSlP2yrwqpcIpcpB4AtmExlINzNSSrvgwCUrsOSOV7Jvde/rR7vHB9tnDQ3i8ewQPbh+d3T6Yvdp+NnvydAse0nrw+hSefPuPw9tn8k+7bx7cPTzZOju8/YIbTm0g/ntJTbU5DwgItrTK3EXU7bEZnhWS1QUPuh21HrBFnp73CLUrHmwQ8uL1wCS0RpWjkZJPVBkOFtID7KTnPMiosVIyEQNNpWgoRxIugsBrg8cJJo48H2YCDsKwy+uJ/mB7H+7fPobT14d32P1g6/7t+/e2v4MHu0fEA11/uDfbev4W/vvX2ewu7YvHh29new91ODjZfTVTPAAZqVlFPLCpt4qsNqyhlYwDZWRMTNIrHgS0EnWm0OoxcvOpxWGH79SWPKgbhLtb0xUP0jxKlOmUeJAinmu8t9jY5lLMRREVaPM4SDfQkL9txprb3ilX/dXuvn5v9xiObu09gO/2bj+kNWBn7/Xfnjy5qz8/fPjNw727+pu38Nfdn+59/939O0eHL4kH3zy9d7K9ozMPRGBX1XZEPDCxu0kdEDkNdFIY8sZjYkQDRYHvWG2HYY9qO2xhjyd0ObJ91rZ0E3bxMV92Iy8brMruUQ37bZVzyvPqyY4RYpUQvNNoQpVKcXPY9zIYNdQ4wAg7vEVnMGw4v3lMs1Hkg/URLQizg6fHcPzzjpB7h7OtB9t/fXn6YEv/7uTXhzty68Hpj1v7Px3oZ3e2Zi9On/988ODlrycz/eQvszu/nj5mm2vVhXY3KHHjXExBI4xKRdjod2lFaiSnRRthXK7CxjDHbuiUzKNC2912nT7Km5OiAU6n2rDUtPE6DhQbkB764HaIP5SnysMean7QbSvZygj6mrTC0IJan5KrFOVOXK9CrVrrUCmlYQHy8SS4/JTV2nSYf2wpqWhLf/Xojj77jtaDxPQKcwlZ6qBM8MoMyf551HLeFJWhfj23fICXDz9x7uMz0jl7+8dSYl+n5rzY+26mf/foiI3tzAR2OyPRWGd5mblA3GA/TXWHnlIerOt1sdD98urxz0W66mKYzdRfPTE6zxRw0BfGZl3JwNx4ZYCfKeZf0/3ghv4F6EPw9Hr+LJcX8BuZfOD23Gj9O5sgPnRi97PwAD5kwV8U84E74vPV41JqX+i8pYgPen0Urde4FH5Yc+59aC/bCJXpwdv8uHpclZqXy5bGb/njX0zlc6il/kHjuhB4/vTZ+YcbiU6g+Jvy7/UoZ/DwT4FyxQAjMbwRmfzb5CIJtiTaCAPrMrEg8G/uXI3aw/oaTeP4SialnH/MD3XRr0WOZlqZ7EmMTnggDC6gAKZURaTSKolI6qHuQY6yCNTDhjI5ZLX6kgf8WBrOH9P4OBIKr7Ddvcgf2gCxo4yPxpijDTGylRzyCEeqZhiwnV3h3xKvT8pcXySRaNqBaNLiLKJBoHJKbE5WL+SnsZ7qKvQbEYhKeOCyRwdJw2yQpSKKhHwJDneUXTqv7lHGGLB50s5NkEdHlR9WPIiplpivEDxIo3N5667IA+loMAnZpG4ok3rdRqVR6YyzGxv5GgGUOkyx5qgzpJTEiNDnowlF5YjN5nqFgLp9Eo0sY9zjD3M0osb6hQESdBnauRbB82IvQUBVo6t4UMFIWugTsLQ5TNgA3byFMoUKJ4yLNGOyZWxkPK01rojhlAE4PWJMFjxw8gQxB92lsuiTKO1Ygx6DER6yhO+TkasluKTW5m5SCM1RPKjTP7eOcTVUsKePxSxVSCQ84G6W/EGt6YSs8Uh5bH/n2TudsIWeh3IyF7juaXQzmOiUppuMoaIIq8QDia2oiKXEu5irM5pE1Ooyoa3yggcqVwdzweTTt4gCtuqd3sKc3DrPAwc9l30HhvR7xYMGYcFyOYkYQ4Bd8jiYnOMBfUwUDzSPjaucI4b1RjnTWPKAQB3B/yUPek2AwYSSGDS2ChjXy2WZ8ICWaIF9+p1xz/OAci0QPnQ+nQc+1uQg4UGRTeo0F1TRU8zXyzHbzdU4WPBgUInRyKMnchwTT5nrDQ/LDs1mC6M8Qd/5R4Q1czSguaDxEYl8LsCszBfyWM1PFA/oWyFCI7vGA8pZVLLKT6WlyQ1ik1OJ6Wpea2Fa+jmfch4ki0kRPZ9XCFp0Pt1zRUhaE4PxggeFEWLiMlNhfyKfFqmxC+Mm8SBR9FXVYmUphR977LNqMI04afJpgz57Usw/UpTvwGRVhjK/2+mp8rMoMrRXzeDltAEJDwSMaS6kJ2qpJR4o9zQpNhE32Rxfy/SUeX9IpfHDAoZ9Smuy7iT8ZBbwOMooRbpMfkB2KdCwT4LILGSyRLSTagvjm/MtKfnMJHBRPTL/oI0tmzzBxofM8ndmaW4X2WW+C4tQipIkpwQzqntzXJh6uJA8LOfpxbyixrsODH8wVZOTeNElAVuuSCnEy+LDXEDxRRFt/kDKltY/PpZE6TpO/H7+kwq7oRu6oavTB6WPNfO+fHdlWt7JfaboE38cCbaPX3pv1dT3rdyZBMqkrmDs+zrpvH38MlozqbvvAZdUotXXLuTBV6Z05vDJVkMW2j5UPFHO+8r6XbLcHGSdjJWr2ZAvp9suXSqRfFKntOpCQ7A53Fb2dLEAb77lFMAlztRccA0BbrvCPNjg3ExH8xwOvuxYJOlxmX9009coJuG1BeMxjAMY9JQywcHqgOPEIlYIRLFQi6ESVjltQPIvw/vU3Ng9JGk54YGL8QSB1Q8k71PjIz7Vzgevq9MeB05mHYDGWZE4FSVOrF8H8TlnG7MlkvIz0B1J4IZZ7NVRY6G1xUeWSYZHaWC5gGUOs8wXJr1kLqQUfmMeCHbcNbFGIMrEOmMsjEnwdxL7uM8+y0UOOJaBTEGV+eWPq1xGyguC6jNh54Fui1DwRKpLNT4BnvAgx+qBNJaTtBm+QA1PjN3s5J6MA03dtQvouKjl0OHz9hKdxCu9ZCtbMLNBLsv8WoiDzanw6CG1o0u7AJ9KsFQkxjUeTBQPWKVKN1gvMhwrHrCxuzgfBxxvjH2fw05/E4gHifHc4XPdkmNsKx5YhCYk29MJUsvKVxLrSEzRdTehF2rYpLncD9jezxZtjsAH0O8pHgw6KkDCeOy6TZiPgzSG7TRWXWXs5rkwRK/RVIfa68wDCGnW07JAubmBrCseCB87EQKXGVDCj9JS/w5UiMKWYw7zfAK+2/K6tK/Ldj+0ID+kTd+zwC5qYLUhVyxBmtOqC07EtnQLyiEbu0tFFpKk1wotCYU4pr4e0p4x7Ndom5FWv09LwjAL9VhCbbNlQ9oK+w74ra9nOihSCoQJL9YL67hYOgAuviYeHSJJLFdC0irl3FS3SLeW/SrZO099DbR4zwN/dFoLn0qxdnn+CYtXTSROk6s3QIglq1ZPJD8WLpnLPwsWLa/80a1/j76invnD6DO/6+WG/sVoFcxAV+4n66vW4sv1Mrx2Da77wOclsThnLvS7L+58w8FNlMeNzj5a/F34F2j4Kt5lmtNk7XPfM6DL2vIJxduas3ZKYM5tzbtIP+g7vzu+EkkEHRoBJ7ee78y2OBzcTB1MODqALbZEBe/2k1Behpdkp9VIWFDvpTlH5TWJqGTA3Edx/ozwlQNu9gJVuVCy5e9MtrKXcGHPf9TZIWuL/fFn+tbx7rHyyPLNxa6+6g8XF+75y8g3cm4qUG6poyK844dH40B94VR8NCHxVV0E4+bTxoKNbwDzyKSrozBtFTIsEU7kws6xyFms0n7Cet5sRaiqd7J3ePrg5eHhnZn+6uWT549/2NeXmJcAABU5SURBVPv2hLPuelAbJP6xG515PAQXHZwYPonThXGtETSwRx3ZGOEwU+jhdAijZpUbmmriZAPSAfbSFYIfbXXIFwIcTYgHDvYLUOI3HHHI8EmGtU9WyEiLZOxmDvwuYVjFAw8nprL4t0FwfHIDvCI9rcwslS6G6phy8+MN0Cls+Kpd+i+Hr5/t33l8tvtYf/1k//v7d/ae3uP1gA2AVUONUsvJD5UpxcUJVYLhcQNND7suTumbZWMPIowbhAiiIo2HbseIOCSAWc6UODZc3a+rh/se8aDVppwpxyK7uXe9FPMAvRAL6daGTYCrNzRcqXgQusr1tmYTu7BottjCHyZxv6EbmA7HTLN/2zf7EhL8YhtQ7i8z/fVLfWv2eP/2vZ3tZ6DrD4gZYs6DXj0ZeGnfUrpD1iAOFRQO2GuhwJO2OWYrYjqZC022rEuMag761JEahwYzsJmEueKzAjwXBlQu52jAlM2XSgup4Gq+NhoSgktWELZZRiiDAcH5ah6dWsSh96RyemfzfyOxbDsf64nAMTyY+JT+7IeX+r3t56e37j3YPaIF4Xj3/pZMeGA2ccCVtzDoz3mgPPB9LCtNkcaAmpF3g4OIJuuBxq+o6heLxSzbaCscw86eKGOiXKwHHbZWB+yY0pvzwIUNzOdwPKQ1Kl1EtRryetBGbTCKh0XbxmBYjOkxqnmX14BUjCjDKSTHrD+K0hjX623mpQ4/vISf38Cr3f2D7af68XccTHLOg0JyJF6oQyILHrATQI+jv3n0eIj0O8veQya6Ys4DTk/rV5YmXNvHUm7h8MW7hvJeaYHSxBmM1uSCB5UGv+NrCBn6XlM8qLOGLvFqUsH1peJBX/Egw+4DEVWq+QEv6Q+To5rELvO6/o9T/cXur4e39vU7u3uP7t99cvtPaj2oSuzghEtoYmes2M0Dj430HoaJGZ1f3ZAENpDIoTKbSq/ext4AoU9/KiXWJYWJe0tAXcccHITUMpUjdaaZzIUa+/oMxqzK6eJYU3ujMtNXKF/KvonTER+QkXzwQVV9jKlMkuQjyfBVfFcOeCeOj3X98b2D73ZoHtw71rd27n03l5HMRk3tg8K2ZYnXqTT9NXzuFpd5kCn71DmaXc5Qd6bLefANkCU+x1Oum3w9DbmNFPiNvDLGS9vmgiFfIVkpyZEyFuqRXEmj4oxshf7aas/L5lMq+5xd5oir+bJd4NgJUMmrcVC2aVfTauXMx0qba1BRwNbWTHIo4URWVJFz15xCzyWd/05ioLb5JXVioRuQ55UOa9qE5b93Uyyvrptuzrdokb1YJYXVQ+8rLD6SHcp5X1expVV8PPbX/61gaJ6jzBG/uyD3hSgJhsjnMmYcLFiQyHgV7+rP+1rRG7qhP5SkzFwBnQqRyyXOVlc+T57KXTxR0hcedf+NrJZfC++7KK+d3/u4t4WxiFW5SrIBG+IFTKZXzTfAC+sj8PrvXA1WaAAvcNxvrFow9w27OgklftXV+dkEni4Vv/ONSIoljGX/W/by7iRPJgUuNqZ5eHgL1navJPZUAnrnG576tTzWD/NoESJ5gzQkSywnkaus1Ko7xHO4fL5aSygkoMIPMuzlzBcbxfVwA1ehPCGTbB19x2FJw2FLuulkojTYlpMG6fmQbptsMW80oNM3rBob0wQfSHdLHDsfGyYYFv/OW+1MGYOGADtyNf5dS44ZCL9tlfhgPBv26dPKJzwwvKiuPtok3vCRefAjJwMZT3PoSoOyAs6KuOfPsyKoFNkwin3LB5FxIldIh2R9KiLrSJJC+Qw8CWLsT3Ad3ZOVGESRXUJz9IcAMf8yhvQVsyTnAwesxv6QQJM6lrzB4wCbidM8S8m2z4dVMwYWi06HLbBVJGSr/O8TF3h1vwb90dyw30tiZEtCPyoc9HjQIjzQ4sO51S5KHynFCAZJVtFaViKt7P3TxGKLYRFjQV854h1hNT4skEmGZgOj8DoRCJNAb2UebB6BAMIPtrK9s/zvLYOB5/iFdOFIFuge8YDE9caiQGjR3OCXjDG+oduJZT1L01JMFA/4lUd0vYWaxjC8zy6/8+vdEDYph0yNck/zFMkySz2CZBz/gDrFpawyPMMnPBeEmgu9iRLRNVX3QhJ6jUFjLzmEFDHrruPkuFgPjLlhnGF+jVYHNrgqsMQ8sAW2hpQtrwcJD+haoDyFGfmofmlTG0cVQbcTy3q2NV0cudH4EEfEJmxqJaeYrwfsy9GBUV+pJ82l8Z4Apjo1sZbVAOZB99Zw+dzsP3f6Ls/xd8IDc4T91DVWhDUesGKCgCxrMfgMeoEaRnW3eRy4/ArBFQ+gFybqz7nfvlqFjF43cd9Qr+TgfPuKBw6/7njBAwbFmuIBt5Oy6veo9cxyyWoFIVTR5cR323w3qzUe8FyMcaGGPc8DVpJe/f3GjExjv55EK8izgqqbaHIQvQ51zlSd8TEw3IwJ5HeUCoh1JQ6qMIN8Bsh3MHJjvxGVaUlBWpwHxLEW1SpoJXE5XXRpXqvG0qZIk3ik4mDk0eJj7i4GxVDDUYTpIrbdZsZn73QUwG8tH6Czygo4zGDHYi6m+DR9zGZ/iZNozoMQ43TSLVV17OKqJCAXh0a+mAU7pi4ohm0h+JcoWGGRxqcxbObjio+NepfWC48Gfx28NlempaBfqhrmwW2G1bRZ7FiEjjebkLP6/MpnJ2zXIrXNtkPHabAZH6IGaFFYd9T4dftRmbJqtJp5MIp9XmJbfYvWRKfJEeb9oAkpyspLskq203LfAssFWayB3Y9tumj3mQd+MQ1Gs8XSU7kKpaB/DX/2JRp+F8eub/rE2ko2HC2S8f9+MkqX2vKF4X3xbZnZuq3qfCHr6dYQMK9IS4x8ro7rPXfu3jvxh34fSjcRh8aaTYS4cmWB+bqUxy8fWPe36b1oYDdw+Yb+t9MFr6NeLXr/S6jivRfLTgjnI8/Cf0W08qG6hFZJFv7pNWPugqW2JFYGrBIBZGtSvvf4H9rEjyFx2Y8EJ63B//d/qehIy2e/Juf0S0kwcglNMEOcaimCn9mKipCcIoQ25qPek7Qyhbssjg6qyIaMPo4GbAHEWDUWhwGzId3CiXqLEOLAJTSHtkcAIRgqbNT+qtcMGdh8arY5yTY0C8266RMGdjFdoXb3sONR82I0XMybGLioeOByFCsL3TI2OYcxtvm1dNO+qbRYZoBtPs4e+VU+Cx6y37v9B8UQvxqx7Woj7FE7PbYdW2n13kfFg7qyH02HgIFdR7ehlAvKoMWW1FEA89deYZHWhGIKI9tTEh4foWdfbmAeENTsT+waPfH1rglC9rDY67GWSuFnfqv5nAe2clAfEA+6cTHOs6d2sh4oB3V2gEii8vFEIEkaW8VY4TY+Os0B7xLrep/fXliMf+vlyn8olajvaBzwQXwnzV3M2qP+OR6MOAIk65pEMF8TixwjQoqpOvA17qV8GkWsG9ESqGwIxYM2n5Dvc2xAZS3/eqdDCse9McK0N0JCRgPMsyIvxEx+PhfGAa9yU6yIMYcJUToqNp2ro+ls+JXIgenZEWWUhGEk/G+xZkOwGnDSZW3ggN9P2P1jG3o5CcjV86k8pOy6BtKup9kw7gtfaH4Osr6AikFLvl0niUCr03VlVBY2iUUF29ZUBr6WL7PiyqjbGSVFGOW08Dm6i1lPZ+jxXK1MzCp90Vj6N/RF6etd7D+RkpfVvbOOc9hlSCJLr4m++jXfVvevRBe2TL22MHl/4eISIYP/X5lwIR5W/a9viS25CrB+YcDWzz9BhLz0yMvvBMjUGysvKE3Flnz1P7M1D527BxeEj/wd6iS0zGU8yOQ+R3lWlPig89vcVexQqT/9M7VUbukzOUteXcoNPzo80u89+vdfDs8g8dwRcPpn2Jq/1ZPf+UnPzGZXs36L3x4va55byhV2/caKEp/mTyQfE6dBFWpexZAF/cUJv9seOM5s4p/1/Q8w+7cfd/Qf/3x39vQv/A54fg0NnP7AbScWwFbymtOtLbraKF4W01gF9J5/vTxE4Zw0ZScR6rSdire1pFZv9Z0jK30ycZA3/pSzoztnO7rYf/iXrb/sz7Z2zu481mfPdu7/dAzHz/ee7dw9Sx29eb0/O/tua3b/zjPu/5d/1mf37vz1eOvobKbff7Y1Ozui0eG7bH9XkeGhZEXJ+94rlpWuY6shtEbkFTiykatBLXJSfCS+7Yl8xC7RNl8w6IIjCXgU2beg1ps0NAeNNuUq6pZlgj8ZNXjoGm2LPZ19q6Sc4zyDrmhQIrhWb7ArwNWlMmyrl0/B7PH29y/34eX2nx69eno4e7X3/On2kTj8dm9ve+fs8Ntvj452H/x0ePhm59FP+tn2r4fPaFk4fa2fHf746/bsl93j2eHebGf3mT63flt9DpCzgXFfBfsxsBg7HCcemoMq/WU3aa2N0bQHZcQxx8EjsGZhNFAXRsivwRszIGGLrenwpYik93jADtsckg/SOKxWlY2ehHYPW1N+sXUZ+myXrxoYF68Yf4ItRkYSc17/z93HHFt6X5/dPTnU7+zN9Nc/zg7fzh7f3ofvDwHu7/4bPD+Fg92/wfZTOND0u/rLH0Cb6f+1e3RA4+TW3vG97VeCY4MBOxDzvNXmb2mnfmfoyAVpScC4UcwWew4vz9qFPkfYb69dGLIpMTGYdVoMRn3ojvhZxrUBv+KMgAjfH0wUUmccS3yjGYboGqyysK+6OrPFqN1WYEc/ON1+8+D+7gNaAZ4e6i/3/nG49/fZk4dbd7efbf18CFtHu8f6r8SD7Rf0f/Ja39M3Ww/e7v3j1n/pr9/uP3995+EbfmsFW797GLLzqjZUdnla2QLuLeZBiXvOZM8Z5eDMYQEMPkNODEgnF+Zm8Nw8NGJ3vh4UEYy+Gi4txQMeITVWcEh0lPm5P6FLPlaHDRSyheOrBk+SOAmCkN+LLvXZg29Pj7fv6Vuz/ziEkyf/hyWiw6ews03jYA/0+8yDt/rB7bPZ9kOAb2gL+PEN/T97vHukn+396W8vfn1zJ+GBUMHmgetuSsUDgOxgoHhAvcXR70ZDaqQK019f8kBLLsyD9qfO8aDAPGhNhRoH8zWR3w43aFIbPPXWDtwEdu23sa9eBzfqXJEH6nR7QR3B2j+5t/fj7Mnhw8MHf9/Tj7afvjjZh8MTDsGv/3P3x2OOR//87exg+4wWjaevn9FWcPqt/vJw/9fdv+jHu7uPj3aJGbRH0DiIPUe1wEM3VsxoVMsEw3tYlKNuuUeN7GBR66Pn9AV7xbFPP6VbXWDnfOTXjbCXSDHrYVrFd8R6qF6uUKRa28XyZMIKLWZdgFZA3NFoJhRY/elG5ffPlV1C9Sq7fbWpmlvfvXxOq/vOyfNn+v5POhy9fHuyM3v4i35w8kA/ePh2Z+dkRz87A/0/juDg7PT7A5Idnp3B3Ydvjx5+N5v9dEL/fpoJ2ivrEZQ2W2oyS6vvOrwSZOLQ0iDfHLI5fyMu8Icm263AU3ZzlypQtSG5kKcL9SoNpaDKPMgWg9RGrHGadNyqRRX64LNMqWq/moO2AzKugfBaQ35PoBdnwKLL2ZjP4N/QDd3QDd3QDX0S5doL3+/E7apykazpqwPvIl1bc05qrJ8ou5J8qgooJ6/rMC53P5IXvAmBfqfkBX4QssbI8lMVKsbydJxmp0n4GlzUHnXgnSHB0ldeKIfFFdlX8JMVnKg/Sg6Af+CMLovG79xmCzD233/xLwdB9ksfo8BZPxG2iqpvso00v2jLOY8sJ1Fm5FZRUxfO/Ivi52/Ae//ZtVNxgmPJzaV+Yzn63q//dGDX37FPhWjZ9c758ArqjEFJIzC6VvTVSfRcEuJVMCfmgYfYNXI97AXQqiqz+bAAVrGNnQzkB9jh0Ns4qJCMX1DWeSUMhp0qtjTQijhukAw86nEoNbZNRgM26nd95eDORspyh83wQnT55HtrYmGgQdwCN3Q509QQB11PEsxasGXATtFpEqI9lLUhR6uw5yBCTF20Sl3EMvtUQz/O8rlqnJZ6JHEG8SWtvZgkYmxbWKmjz0bCZi0/4rDhcRl6m2xgr2NA4nngICH1ZqZBPOi6yDHq03nERl85poRYbVM9N3uGg6aLgctINuAz6uyenClyIK1SCRtUlhMQVBDCwaZLKYoWtSjgUFyUaQuiqVlkVYGxsUB8g1G1yPAgj2ztzyjX4rQs2/WcqnfbNSjzcMyOzRWs+ZOxk2vitWPxC0YWg75dRy/LcyFfC/nIMo21aROmLWVgV0fU+zTSXKnWA/U6sAJb50v0CM2FLo9aaq7N4b94LlBFsFfMYM2kkUvV3pzaNr/UzlLwnznvJBox4lKQRDrfRCi2GDI3sLo8vD0YRbHNMZen6j3RVFbM8ejGlAk26X52I8Ksy4wvcPg2xpM2lhrXDECeGNIn1bha4nEwwOJgrGLLMw9Y56fevkd93SeMgqjNg9MrHtQgr5bRMOSg+RLDOI4NBZUbWEbiBw1g3IzjqpiMqIA6j9rkBXbaYj1Y8KCQhJ5TESZcxMV0V3NBwpRG3nyWe8zDGmF9huERnw4x0+i2QljwQGC1eVXQvMYDtbALXgkrWOKFJYuOZB6EqElC/dWEByZ3orvGg6FoIwc0CLGSZQVOU72/G6uSRuM4yOGolThjaMnBJqkteUAjQr7Pg26cz6hXftDYjFSyQUfLpNUaVAdf4cACjvKyweOA+y5SJx/CCa1LzIMhCj4Sf93T3+xWxjHee7weNGijGo852D/2WGmtzlD4yt9k0AGcIso5kHfYQ2HEkTGlgMlEqfSUGjDLL/ag5NRctWJWaeAiv5Wyx6uXtXgBHy1mPI/Vmy9RaUiaqE4G9TIRDnCjkKjM+fgP8nGHMY9GDs6XvBKeVVIxH2zojmh9oYGTVkeOHFYsGXjdAORJ5J9CrW6A9NOQstkSDzk7D4Yym7OBPZsXomJAoV6TkPElmHlI+4JaU1Kn4UWlYJZ5BmZs3valTbu06WvA/2jrq3OcHG2jTiKXnwW26bOOzfbBoDFEG7DBuUlhVkDtTQ5s1KmxGyoivenn8/kU5UPFppUfJB+OL2/k5lv3Rk1SfaRPOVHGJNfVtY+wOCyc8eF8RDflkb8KjacC5QHAeuS3/FxruXTAmwenEfN3FsskS1gvYHEEc1GAXF7gk//Ya/eTbXF+oHARNWfN6X8leIjlTbGomMq59vGBEK5Naes6B6euQgXXcj/9lRK19pc7hf/ZHZWT3D5VAfZlIxL+LkV9eqb/ip7BN3RDN3RDN3RDN3RDN/Q10f8D7zRxUJRVkR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9306" name="AutoShape 10" descr="Image result for scientific inference principle fact observ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normAutofit/>
          </a:bodyPr>
          <a:lstStyle/>
          <a:p>
            <a:r>
              <a:rPr lang="en-US" sz="2800" dirty="0" smtClean="0"/>
              <a:t>Inference, hypothesis, fact, and scientific law</a:t>
            </a:r>
            <a:endParaRPr lang="en-US" sz="2800" dirty="0"/>
          </a:p>
        </p:txBody>
      </p:sp>
      <p:sp>
        <p:nvSpPr>
          <p:cNvPr id="8" name="Content Placeholder 7"/>
          <p:cNvSpPr>
            <a:spLocks noGrp="1"/>
          </p:cNvSpPr>
          <p:nvPr>
            <p:ph idx="1"/>
          </p:nvPr>
        </p:nvSpPr>
        <p:spPr/>
        <p:txBody>
          <a:bodyPr/>
          <a:lstStyle/>
          <a:p>
            <a:r>
              <a:rPr lang="en-US" dirty="0" smtClean="0">
                <a:solidFill>
                  <a:schemeClr val="accent6">
                    <a:lumMod val="10000"/>
                  </a:schemeClr>
                </a:solidFill>
              </a:rPr>
              <a:t>Inference</a:t>
            </a:r>
            <a:r>
              <a:rPr lang="en-US" dirty="0" smtClean="0"/>
              <a:t>-it is like saying all A’s=B and all B’s =C, therefore all A’s =C</a:t>
            </a:r>
          </a:p>
          <a:p>
            <a:r>
              <a:rPr lang="en-US" dirty="0" smtClean="0">
                <a:solidFill>
                  <a:schemeClr val="accent6">
                    <a:lumMod val="10000"/>
                  </a:schemeClr>
                </a:solidFill>
              </a:rPr>
              <a:t>Hypothesis</a:t>
            </a:r>
            <a:r>
              <a:rPr lang="en-US" dirty="0" smtClean="0"/>
              <a:t>- and idea that can be tested and proven right or wrong</a:t>
            </a:r>
          </a:p>
          <a:p>
            <a:r>
              <a:rPr lang="en-US" dirty="0" smtClean="0">
                <a:solidFill>
                  <a:schemeClr val="accent6">
                    <a:lumMod val="10000"/>
                  </a:schemeClr>
                </a:solidFill>
              </a:rPr>
              <a:t>Fact</a:t>
            </a:r>
            <a:r>
              <a:rPr lang="en-US" dirty="0" smtClean="0"/>
              <a:t>-hypothesis that has been tested and is proven, so it is assumed to be true</a:t>
            </a:r>
          </a:p>
          <a:p>
            <a:r>
              <a:rPr lang="en-US" dirty="0" smtClean="0">
                <a:solidFill>
                  <a:schemeClr val="accent6">
                    <a:lumMod val="10000"/>
                  </a:schemeClr>
                </a:solidFill>
              </a:rPr>
              <a:t>Scientific Law</a:t>
            </a:r>
            <a:r>
              <a:rPr lang="en-US" dirty="0" smtClean="0"/>
              <a:t>-statement that shows a relationship between things ex. Gravity</a:t>
            </a:r>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Keep Calm and Maintain Homeostasis: "/>
          <p:cNvPicPr>
            <a:picLocks noChangeAspect="1" noChangeArrowheads="1"/>
          </p:cNvPicPr>
          <p:nvPr/>
        </p:nvPicPr>
        <p:blipFill>
          <a:blip r:embed="rId2" cstate="print"/>
          <a:srcRect/>
          <a:stretch>
            <a:fillRect/>
          </a:stretch>
        </p:blipFill>
        <p:spPr bwMode="auto">
          <a:xfrm>
            <a:off x="1600200" y="381000"/>
            <a:ext cx="5372100" cy="60388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descr="Science Process Skills Notes: notes for independent, dependent, and controlled variables: "/>
          <p:cNvPicPr>
            <a:picLocks noChangeAspect="1" noChangeArrowheads="1"/>
          </p:cNvPicPr>
          <p:nvPr/>
        </p:nvPicPr>
        <p:blipFill>
          <a:blip r:embed="rId2" cstate="print"/>
          <a:srcRect/>
          <a:stretch>
            <a:fillRect/>
          </a:stretch>
        </p:blipFill>
        <p:spPr bwMode="auto">
          <a:xfrm>
            <a:off x="2057400" y="212054"/>
            <a:ext cx="4724400" cy="6384689"/>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Topic 3 Cellular Transport</a:t>
            </a:r>
            <a:endParaRPr lang="en-US" dirty="0">
              <a:solidFill>
                <a:schemeClr val="tx2">
                  <a:tint val="100000"/>
                  <a:shade val="90000"/>
                  <a:satMod val="250000"/>
                  <a:alpha val="100000"/>
                </a:schemeClr>
              </a:solidFill>
            </a:endParaRPr>
          </a:p>
        </p:txBody>
      </p:sp>
      <p:sp>
        <p:nvSpPr>
          <p:cNvPr id="23555" name="Content Placeholder 2"/>
          <p:cNvSpPr>
            <a:spLocks noGrp="1"/>
          </p:cNvSpPr>
          <p:nvPr>
            <p:ph idx="1"/>
          </p:nvPr>
        </p:nvSpPr>
        <p:spPr/>
        <p:txBody>
          <a:bodyPr/>
          <a:lstStyle/>
          <a:p>
            <a:pPr eaLnBrk="1" hangingPunct="1"/>
            <a:r>
              <a:rPr lang="en-US" smtClean="0"/>
              <a:t>Diffusion – movement of molecules from an area of high concentration to low concentration</a:t>
            </a:r>
          </a:p>
          <a:p>
            <a:pPr lvl="1" eaLnBrk="1" hangingPunct="1"/>
            <a:r>
              <a:rPr lang="en-US" smtClean="0"/>
              <a:t>Equilibrium – balanced state</a:t>
            </a:r>
          </a:p>
          <a:p>
            <a:pPr eaLnBrk="1" hangingPunct="1"/>
            <a:endParaRPr lang="en-US" smtClean="0"/>
          </a:p>
        </p:txBody>
      </p:sp>
      <p:pic>
        <p:nvPicPr>
          <p:cNvPr id="23556" name="Picture 3" descr="diffusion.gif"/>
          <p:cNvPicPr>
            <a:picLocks noChangeAspect="1"/>
          </p:cNvPicPr>
          <p:nvPr/>
        </p:nvPicPr>
        <p:blipFill>
          <a:blip r:embed="rId2" cstate="print"/>
          <a:srcRect/>
          <a:stretch>
            <a:fillRect/>
          </a:stretch>
        </p:blipFill>
        <p:spPr bwMode="auto">
          <a:xfrm>
            <a:off x="4800600" y="3124200"/>
            <a:ext cx="404971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2" descr="This is a Cell Transport Flow Chart. Materials that move through the cell can use active or passive transport. Passive Transport doesn't use energy such as in osmosis and simple diffusion. Materials go from areas of high concentration to areas of low concentration. Active transport uses energy and goes from low concentrations to high against the gradient. -Enjoy! Science from Murf LLC: "/>
          <p:cNvPicPr>
            <a:picLocks noChangeAspect="1" noChangeArrowheads="1"/>
          </p:cNvPicPr>
          <p:nvPr/>
        </p:nvPicPr>
        <p:blipFill>
          <a:blip r:embed="rId2" cstate="print"/>
          <a:srcRect/>
          <a:stretch>
            <a:fillRect/>
          </a:stretch>
        </p:blipFill>
        <p:spPr bwMode="auto">
          <a:xfrm>
            <a:off x="2590800" y="0"/>
            <a:ext cx="4007524"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04800" y="609600"/>
            <a:ext cx="8843963" cy="1200150"/>
          </a:xfrm>
          <a:prstGeom prst="rect">
            <a:avLst/>
          </a:prstGeom>
          <a:noFill/>
          <a:ln w="9525">
            <a:noFill/>
            <a:miter lim="800000"/>
            <a:headEnd/>
            <a:tailEnd/>
          </a:ln>
        </p:spPr>
        <p:txBody>
          <a:bodyPr>
            <a:spAutoFit/>
          </a:bodyPr>
          <a:lstStyle/>
          <a:p>
            <a:pPr algn="ctr"/>
            <a:r>
              <a:rPr lang="en-US" sz="3600">
                <a:latin typeface="Rockwell" pitchFamily="18" charset="0"/>
              </a:rPr>
              <a:t>Osmosis – diffusion of water across a selectively permeable membrane</a:t>
            </a:r>
          </a:p>
        </p:txBody>
      </p:sp>
      <p:pic>
        <p:nvPicPr>
          <p:cNvPr id="24579" name="Picture 4" descr="osmosis1b.jpg"/>
          <p:cNvPicPr>
            <a:picLocks noChangeAspect="1"/>
          </p:cNvPicPr>
          <p:nvPr/>
        </p:nvPicPr>
        <p:blipFill>
          <a:blip r:embed="rId2" cstate="print"/>
          <a:srcRect/>
          <a:stretch>
            <a:fillRect/>
          </a:stretch>
        </p:blipFill>
        <p:spPr bwMode="auto">
          <a:xfrm>
            <a:off x="609600" y="2286000"/>
            <a:ext cx="7772400"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388098" name="Picture 2" descr="I SO GET WHAT MY BIOLOGY TEACHER HAS BEEN TRYING TO EXPLAIN TO ME FOR THE PAST 5 WEEKS NOW! Thank you kitty!: "/>
          <p:cNvPicPr>
            <a:picLocks noChangeAspect="1" noChangeArrowheads="1"/>
          </p:cNvPicPr>
          <p:nvPr/>
        </p:nvPicPr>
        <p:blipFill>
          <a:blip r:embed="rId2" cstate="print"/>
          <a:srcRect/>
          <a:stretch>
            <a:fillRect/>
          </a:stretch>
        </p:blipFill>
        <p:spPr bwMode="auto">
          <a:xfrm>
            <a:off x="1219200" y="533400"/>
            <a:ext cx="6553200" cy="5465369"/>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51948"/>
            <a:ext cx="3048000" cy="1143000"/>
          </a:xfrm>
        </p:spPr>
        <p:txBody>
          <a:bodyPr>
            <a:normAutofit fontScale="90000"/>
          </a:bodyPr>
          <a:lstStyle/>
          <a:p>
            <a:r>
              <a:rPr lang="en-US" smtClean="0"/>
              <a:t>Membrane Transport</a:t>
            </a:r>
          </a:p>
        </p:txBody>
      </p:sp>
      <p:sp>
        <p:nvSpPr>
          <p:cNvPr id="15363" name="Text Placeholder 4"/>
          <p:cNvSpPr>
            <a:spLocks noGrp="1"/>
          </p:cNvSpPr>
          <p:nvPr>
            <p:ph type="body" idx="1"/>
          </p:nvPr>
        </p:nvSpPr>
        <p:spPr/>
        <p:txBody>
          <a:bodyPr/>
          <a:lstStyle/>
          <a:p>
            <a:r>
              <a:rPr lang="en-US" smtClean="0"/>
              <a:t>Passive transport- </a:t>
            </a:r>
            <a:r>
              <a:rPr lang="en-US" sz="1600" smtClean="0"/>
              <a:t>NO energy</a:t>
            </a:r>
          </a:p>
        </p:txBody>
      </p:sp>
      <p:sp>
        <p:nvSpPr>
          <p:cNvPr id="15365" name="Text Placeholder 6"/>
          <p:cNvSpPr>
            <a:spLocks noGrp="1"/>
          </p:cNvSpPr>
          <p:nvPr>
            <p:ph type="body" sz="half" idx="3"/>
          </p:nvPr>
        </p:nvSpPr>
        <p:spPr>
          <a:xfrm>
            <a:off x="4648200" y="2895600"/>
            <a:ext cx="4041775" cy="639762"/>
          </a:xfrm>
        </p:spPr>
        <p:txBody>
          <a:bodyPr/>
          <a:lstStyle/>
          <a:p>
            <a:r>
              <a:rPr lang="en-US" dirty="0" smtClean="0"/>
              <a:t>Active Transport- </a:t>
            </a:r>
            <a:r>
              <a:rPr lang="en-US" sz="1800" dirty="0" smtClean="0"/>
              <a:t>energy</a:t>
            </a:r>
          </a:p>
        </p:txBody>
      </p:sp>
      <p:sp>
        <p:nvSpPr>
          <p:cNvPr id="15364" name="Content Placeholder 5"/>
          <p:cNvSpPr>
            <a:spLocks noGrp="1"/>
          </p:cNvSpPr>
          <p:nvPr>
            <p:ph sz="quarter" idx="2"/>
          </p:nvPr>
        </p:nvSpPr>
        <p:spPr/>
        <p:txBody>
          <a:bodyPr/>
          <a:lstStyle/>
          <a:p>
            <a:r>
              <a:rPr lang="en-US" dirty="0" smtClean="0"/>
              <a:t>Diffusion- high to low</a:t>
            </a:r>
          </a:p>
          <a:p>
            <a:endParaRPr lang="en-US" dirty="0" smtClean="0"/>
          </a:p>
          <a:p>
            <a:r>
              <a:rPr lang="en-US" dirty="0" smtClean="0"/>
              <a:t>Osmosis- water</a:t>
            </a:r>
          </a:p>
          <a:p>
            <a:endParaRPr lang="en-US" dirty="0" smtClean="0"/>
          </a:p>
          <a:p>
            <a:r>
              <a:rPr lang="en-US" dirty="0" smtClean="0"/>
              <a:t>Facilitated Diffusion- High to low through transport protein</a:t>
            </a:r>
          </a:p>
          <a:p>
            <a:r>
              <a:rPr lang="en-US" dirty="0" smtClean="0"/>
              <a:t>Down the concentration gradient</a:t>
            </a:r>
          </a:p>
        </p:txBody>
      </p:sp>
      <p:sp>
        <p:nvSpPr>
          <p:cNvPr id="15366" name="Content Placeholder 7"/>
          <p:cNvSpPr>
            <a:spLocks noGrp="1"/>
          </p:cNvSpPr>
          <p:nvPr>
            <p:ph sz="quarter" idx="4"/>
          </p:nvPr>
        </p:nvSpPr>
        <p:spPr>
          <a:xfrm>
            <a:off x="4724400" y="3581400"/>
            <a:ext cx="4041775" cy="3276600"/>
          </a:xfrm>
        </p:spPr>
        <p:txBody>
          <a:bodyPr/>
          <a:lstStyle/>
          <a:p>
            <a:r>
              <a:rPr lang="en-US" dirty="0" smtClean="0"/>
              <a:t>Ion pump- low to high</a:t>
            </a:r>
          </a:p>
          <a:p>
            <a:endParaRPr lang="en-US" dirty="0" smtClean="0"/>
          </a:p>
          <a:p>
            <a:r>
              <a:rPr lang="en-US" dirty="0" err="1" smtClean="0"/>
              <a:t>Endocytosis</a:t>
            </a:r>
            <a:r>
              <a:rPr lang="en-US" dirty="0" smtClean="0"/>
              <a:t>- intake large material in vesicles</a:t>
            </a:r>
          </a:p>
          <a:p>
            <a:pPr>
              <a:buFontTx/>
              <a:buNone/>
            </a:pPr>
            <a:endParaRPr lang="en-US" dirty="0" smtClean="0"/>
          </a:p>
          <a:p>
            <a:r>
              <a:rPr lang="en-US" dirty="0" err="1" smtClean="0"/>
              <a:t>Exocytosis</a:t>
            </a:r>
            <a:r>
              <a:rPr lang="en-US" dirty="0" smtClean="0"/>
              <a:t>-release large material in vesicles</a:t>
            </a:r>
          </a:p>
          <a:p>
            <a:r>
              <a:rPr lang="en-US" dirty="0" smtClean="0"/>
              <a:t>Up the concentration gradient</a:t>
            </a:r>
          </a:p>
        </p:txBody>
      </p:sp>
      <p:sp>
        <p:nvSpPr>
          <p:cNvPr id="15367" name="Slide Number Placeholder 3"/>
          <p:cNvSpPr>
            <a:spLocks noGrp="1"/>
          </p:cNvSpPr>
          <p:nvPr>
            <p:ph type="sldNum" sz="quarter" idx="12"/>
          </p:nvPr>
        </p:nvSpPr>
        <p:spPr>
          <a:noFill/>
        </p:spPr>
        <p:txBody>
          <a:bodyPr/>
          <a:lstStyle/>
          <a:p>
            <a:fld id="{80CB0B62-7ADE-425F-ADB4-FCF75F1276E4}" type="slidenum">
              <a:rPr lang="en-US" smtClean="0"/>
              <a:pPr/>
              <a:t>55</a:t>
            </a:fld>
            <a:endParaRPr lang="en-US" smtClean="0"/>
          </a:p>
        </p:txBody>
      </p:sp>
      <p:sp>
        <p:nvSpPr>
          <p:cNvPr id="222212" name="AutoShape 4" descr="data:image/jpeg;base64,/9j/4AAQSkZJRgABAQAAAQABAAD/2wCEAAkGBxQSEhUUDxQVFRUVFhgUFRUWFxUVGRUUFBQXFhgXFBcYHCggGBomHBUUIjEhJSkrLi4uFx80ODMsNygtLisBCgoKDg0OGxAQGywkHyQsLCwsLCwsLCwsLCwsLCwsLCwsLCwsLCwsLCwsLCwsLCwsLCwsLCwsLCwsLCwsLCwsLP/AABEIALoBDwMBEQACEQEDEQH/xAAbAAABBQEBAAAAAAAAAAAAAAAAAQIDBAUGB//EAFAQAAEDAgMCBgwKBwcDBQAAAAECAxEABBIhMQUTIkFRYXHTBhQVFjJ0gZGTlKGxI0JSU1RjsrPB0TM1coKS4fAkJUNiwtLiB3OiRGSDo8P/xAAZAQEBAQEBAQAAAAAAAAAAAAAAAQIDBAX/xAAvEQACAgEEAgICAAUEAwEAAAAAAQIRAxITITFBUQRhIjIUYnGRoTNCgfAjUuGx/9oADAMBAAIRAxEAPwDvXry5W9cBFyttLb27SlLbBASGm1arQSTKzx11hjUkYlKiJd1cggG8ck6fB22f/wBXNWtpezDy12HbN19Lc9HbdVWthexui9sXX0tz0dt1VNhexuMTtm6+luejtuqpsL2N1h2zdfS3PR23VU2F7G79B2zdfS3PR23VU2F7G79B21dfS3PR23VU2F7G6NXeXIEm8cA/7dt1VR4YryR5qHC6uvpbno7bqquwvZd2xO27r6Y5P/btuqpsr2TcZDcbTuUeFduapEbu2nhqwiBu889aw8cU6sxL5Gnsn7Zuvpbno7bqq3sL2b3X6Dtm6+luejtuqpsL2XdDtm7+luejtuqpsL2N1gLm64rtz0dt1dNhexui9sXf0tz0dt1VNhexuMb25czHbjk8m7tuLX/C5x56mzH2Te5ryO7Yu/pbno7bqquwvZdxh2xd/S3PR23VU2F7G4xFXN0BPbbmWf6O26qpsx9h5a8EVvtG5WVBN25wSAYRbEZpCsiG+epHHF+TEPkarpdE3bF39Lc9HbdVWthezpuMO2Lv6W56O26qmwvZNxh2xdfS3PR23VVNley7jEVc3QEm7c9HbdVR4opXZHlrsaxe3KgSLt3IlJG7tsikwdG4qLEn0zMM+pWh/bF19Lc9HbdVWthezW4w7Yu/pbno7bqqmyvY3X6EVc3Q/wDVu+Rq3PmAao8UV2w8tLkRq7uVAFN44QRIO7ttPRU2YtdhZrQ7ti6+luejtuqq7C9jcYdsXf0tz0dt1VNhey7jLWwb647bS088p1CmHHIUhpMKQ40kEFCRxLNcskFE1GVkdqPhrvxk/cM1vH0SQ2+2djIUFKBEEJmEqUnNJVlORPFWmrPPkxKTvyLY2qwn4SJJJgEkJBMhIJzMVqPCLjhJKpFe/wBoIaB0JAnCZBVyBOWZOcdBqOfoxPKopl0YcQTIxEYsMjFhBAJjWJIE1qzvVqwQEkkAgkagHMf1BqajN312VtoFaQN0gqJyECRMjwuRMYs+ao5ejGRyX68i2hWpawpBCQBBIiVSZCflJiM6KTJjc3J2uCW6ssaYClJ50xOYgjMEZg1ZJM3PHqVEjVoEpCUjJIAHQBApdKjShXBX7nfChZUYEwmBqoAGVakZaVEubOez+WosKtASCUgkaEgZdHJWrNuKfY7c0stC7ilihCxUbDXgrWOzygqKlYiojROEAJEDLl5TUiqMQxOLZa3Nas6UVzs4bwLJVlJCZ4IURBUBGsZa1lLmzntJy1+Sxua1Z0oNzSxQbmlihiLZKRkAkamAAOc1LJpSHJbBEjMHQirY+0LuaWGiqxcJU4WxqAVag5BWEzyGayp2YU05aSyq3BBBEg5Ecoq6jenwNZs0oASgAAcQ56thQS6H7mlloNzTUKI37MLEGekEgg8xFRuySgpKmKxaBCQlIgAQKJ1wIxSVIfuatlop3t2ltSUmJUUgCcziVEpHHGp5qy506OU5qDSLOzkxtBvxZ/723rllPTAds9Mu3fjJ+4ZqwfAkXVN8mvF01qzLuuCnsxDvD3wjMYBIUYjMyniJzFRNnLGp86iS12ahtSlJBlUTJJgDQJnQCTlRUWOKKbZhbdv0ouWFgCWlKS6RqGHcKFYhxJxllc8jZqXyRZVr0G0xstKVLViWSoYczOBMkwnLlJ1qljiUG5eyFjZa0IWAsKUtQV4OFOQAggHjAzNSuDCxOMWr7LWz7VSG0pWrEoanPjMwJzgaDorSOkIuMUmQbQuFoWhKEFWIpGSSRBMKlQyTAzz1qWZyTlFpJGhgq2dRMFWwMeUlIlRgeU8U6DmB81SyNpK2OQAQCIIIkEcYOhFLC5RS2hs9TikFKwkBSSrKTwVYuAZyJ0PNUZzyY3JqmXsFU60McWlMYiBOQkxJ/oilktLskwUsoigAJOQHGaWBEAEAggg5gjMHopZLT5RSvUvbxAaHBkYlSmAmTiCgczIiI46ls55NepaS9gq2dSO4t8SSJIPERxEGR06VHySUbVEez7HdICASrNRKjAkqUVEwNMycqq4MwhojVlnBSzdEaLdIJISAVakAAmOU8dQiil0MvHg2nEqAMhJMATyniFGzM5aFYlg+HW0OAQFCY/rUc9ExCWqNlfab7iCkNoKiogZJJHhCcRHgiJM0bM5ZSi0kaGCrZ1DBSxRSbv0l3dDwoUdRlgKQZGo8IRy1NRy3U56S7gq2dRpboSirapjaDXiz/wB7b1zyHSI3ZxVvbuEFQ7ZOYKfmGeIkVwefRxR0UNXkvl4DwkrT0pJHnEiqvkw8k2peBW30K8FaT0Ee6ukcsJdMy8cvRUtbZ7fKUsjdwQkAk4iVSDhOSYGWWtaRwjCanb6KHZG2i4SuzCi2t5Kmw4mJScGIYk8aIyPm1zo2NxKdLyVexXYlw2zb9sLlbSVBwGVKWvhJPDJzSScWY1NRcCeOTlqvg2dlXS3MZcQUBJABKVIngyrJXIePQ1dXFsYpSm+UWUOlQlCFKB0MpAI5RJ0rzP5cb4TPVte2LDvzQ/jH5Vn+Mf8A6/8A4XaXsUFfG0ryFB/GtL5f8rG0vY3fgeElaelCveJFbXy4MzsshumW304Cvn4CoUMiD7CR5a6LLCXTRyyYNSqSLbNuEpCUiAkBIHMBArdiMVFUh+ClloQopYSvgytoW6H8MKdIGu7SSFpkGCoiIkDMGvPL5OP7E/jOfZoEr4mleVSB+NZ/il4R1WJV2RXbKlpKShaZiFJKDBBBBiebkq/xKfaMzwalSZFYoQw2lsqIieE4MMlSiomYA1J0ra+RDy6MY/jyhCkXWylXgkHoINdVOL6aK4yXgfu6qdkoN3RtFqzN2tw0FLS0Y/kkkyCCM8GYiQekVyllgu2ZyYZyjxwT2mIISkpcWQkAqw4cRAgnhRWP4qHi2bhglFVJomIXxN+dSR7prL+V/Kb2l7GlDh8JoEftpPsIqfxX8oeKPsXEoatrHRhPuNbXyV6JtemN7ZQPClP7QKfaRFX+Jx+XQ2peOSZuFZpII5iDXZTT6Zhxa7HburZKGdrpBKoAJyKoAJA5Tx1NSRNKu6I1XDYyxpnkBk+YZ1iWfHHtnRY5egDs+ChZ/dw/aiuT+XDxZrZfllO3xd0GsSSn+zPxJBn4W35DVjm3PBHBR8leyR8NdwpY/tJ0UR/gM8WleH5P7npwpaeUX0rcGjhP7QCvyPtrhql7OmiL8EN9tBSE4nG23AI5RrzEGksskuhHDbpMzeyTa67VbBZCAh4cIEcEERwsogwryxXoxTdrT0cZRWl32jHe7O1JcV8A0vDwQ4lRBUnmlJIHNXrnmcXR5/jwjmjr6GudnThhTaADmChXCTGUEEQZ1nprL+Rxx2NnJu/y+yheX77iyHuCrMLCQUyFHFC88xpArz/JyyUdLVG/iYoSyvJCVrqjvGEEMsIJUPg5IBKfkxMeWvN/tR66Wpi9rjlX/Gv86hrj0KGiNFuD99X4mgpeh4W4NHD+8En3AGrql7M6I+gXcLPhobc6ZT7CD76u5LyuCba8FWyvmXV4EMqB4yCAkAccgjLyUjmUnSLPFKEdTZmdkfZYxaKCWSVuJMKQCSiOMKJ0VppXphOSf4nLRf7GSvs4cfCghj4NMKdhUnBOesa10ybuRUjm5YsNOXk6qz2ym7bmzcwrTq2QAY5NDHSK8rbrTHhnaKSdy5RKysqE43OcFRBBGRBjnmuaba7OulekOCVDRbg/eJ+1NLfhkcYvtD0vujRaVftJ/FJHuq65Iy8cWNceJ8NltXl/NP41dx+UNv0ys/estkBTKgToEqH4KyrLz14f9yxwzfKLdkltwYixhTricwmejM+etwnr7X9znNOPFjXNu2yeAi4ZQrpBA8gMVuUkuuCKEny1ZA+p/wANLm9b493hBA5hH41xbn2naOsFj6ap/Y5qFgKC1kH/ADr/ADqJ35NONeB24HKv+Nf5059jj0OCVDRxwfvT9qac+yaU+0PD7o0WD+0n8UkVrcmTbiRrcnw2EK50kT7QPfTX9E0PwxcaPmHP4k/76u59P+5ND9iSj4tumeVZT+E01/RrS/MiUXLmiQ2gcwKvyqbkv6E2o+Riis6uK8kJHsE1NUn5NKMV4Ktkn+8Gs1H+zP6kn/Ft+XSvb8RumefPQ2x/TXfjJ+4Zrj8n9zeH9S9XnOxHcMhaSk6ERUatNFi6dmYuxF0wbZyA61m2T7COYgwauGTrQTItMtfhnD3OzFNqKXElKhqD/WY56sp12bUU1fFCm1HBwgiJxEmQrPKBxZV0lkx6FXZ5Y48++9X6UdB2PbFLq8SpDYzUo/Gjik1wc5ZWrfR2UMfx01BdnXuLxEkaaDoH9GukmSKpGY/tJaVEdqvqSNFoLKgocoG8BHlFaUE/Icq8FPaHZS2y2tbjN0MCFLINu9EJEmXAkoTpqVAc4qrE26tE1knY12UW9+grtVKMeElSVJKTyZ5HUaE1J45QfJYzUui9tZ3C0sjWI85iuM3UTrjVySMXat8bKwxN5O3BwpPGlMajoHtNb+ND8bXbMZpapteEedW1ylKXEqbC1LAAUrVBmSR019FfguUfOyt5qeOXCfJJslkrUpKXA3wCVEkgKjPDz1VGnwznmyRcbyQfD457+zR2Ip1o79rINqAUZ+VxEccwa808cpJv0ez+JxwUVPjVX+T1RDoWEOJ0dSFH9oAA+z3V527Skd0qbi/AsVk0LQCGgRjbMQHXHHnv0bcqM6QMwOiBNcscdcrZ1yy0QUY9s4zbPZAq/fwKd3NuJwjOIAyKgNVHzCvp48fNM+fmyPFC0rZg2Cw24lRQHACRhOipBH4zXStL64OUp72KrqVWa+wttu2rmJskJnhNmYjkjiNefMrdpUz0fHS21Fu/s9PYWhaUvNeA6JI5F/1IPQK87pq0dotp6ZEtZNBQBQFO9vwg4Rwlni5OdR4qzKdG4w1C2zLrgnEf3QEp85zPkmtwhaszKUI8D1WVwnwYVzEg/lTRPwRZcfkazd8LA4koXyHj6KzfNM1S7XRaqmSrZ/rBrxZ/723r2/E6Z58/gZY/pbvxk/cM1z+T+5rD0Xa89HYKAhftwqDmFDwVDIjoNRxTKpVwSO8NOF9CHRy6HzcvQRWtV9oxormLr6K7ez7dJlNvn/mIj3n3VKh6Lc/LLalqIgwBxJSIA/OrqdUuiKKXIkVKNBFSgI40FAhQBB1BEg9INaXBHyKExkNBoOSj5BR22iWVc0H/AMhXPIridcTqSOc7P28VvZkaQRzZpT+Rrv8AHf4ROE7TmckEm2flpSHMB4KgJSZTGh6a9behp9nhxJZ8clFaeSuEEmY1Mny1hzTtvs6rHkg4wVOPlvs0WrMpMKBGioPIRka45HOHD6Z2xrDmfVtHpexkFNqyDznyZ/mK4w/0/wDk6tf+RiX14W8MNOuAzJbCVYYjwgVA8fEDpWoxvyG6MDaHZ3bsPoZfQ+guJxAllzKDEFMYiOdIVx6cfVYW1aMPIk6OkcXibJToUkjUajnrzyVHWL5RgbSJTsl0p1UoA9BWlJ9lPjLhsZ/9U82WwRhxAgK0MaidRy19C/xSo8KT3JNSvj9fRaewNvY7YqwpIKFK1BEGfPWm3+sWebVFReTOqt0n5/wW7W5VvFLUEqUoEHEJEq4wOWuLz1LUz0y+Gtrbg68nf9hc9qrSTklYI9hrzKWrUejRoUUbUVDqKanAILt/doUo8Q9vFUk6Vmoq2kZViENNLu7o8EZgfKMxpx55AVnDG/yZrPOnoicjtjsmvLpC3GzumEEJKUGDnpJ1UfZXvjitWzwTzwxtJ9vgytm7UUhK1F54OcHdwo4TmcWKfJ7aqx42uTOfJm1LbXHk7bsY7JxdQxeAFR8BwZZ8XQrnrzTrp9Hq0tcxOmQkiUqzKTBPLyHyiK5tU6NXasr2n6wa8Wf+9t69nxOmcM/gZYfpbvxk/cM1z+T+5rD0Xq4HUWhQilECKoCKAIoBYpQCKUQMNKARSijHWwoFJ0Ig+Wo1YTaZj9oh5ldm7AWk42VHj4xB8/nPJWMXFwf/AAayVqWRdeTh7vZqmlFLiSCNR/XFWtfvs1GPFoE2wKUwkgySpU5ERkAOIzXWWSG39nlUM2//ACG3sPY6nl5ThEY1mcgOIE+6uEpzy0mdoYsfx7cVyztlASMPgpAQnoHH7vNXSXozHrkSKzRoQNicUCdJgTA4p8pqptCkxxFTsdGOzZ7xi4tCYUZUiePQj2gees4eG4/2NZ+4zPP7xlzJDsy0CgJPxc8wK9LzNqjhj+LCGR5F2xjdnwVGU8GMiQCZMcEcdWEZSTcTOb5GPDJKfNl9pnJIwgRMkTKp0B6K5TzR0aa5NQ+PlWfXq/E9D2NZbm3SlQ4SziUOTQ/gB5azBVD7Okpap/0Fv7MuJAS640QZxNlIPlC0qB8oradEaZztl2OXyLpbvdBRZUR8CtttZVCQJOEISgznwAOec56OcGv1MKMk+zY7IjDXSofia8ma9J6sH7HPf9THcDdswnwYKzzlICR9pVenDSSo83LbZxGz7QuKKAsIEFRKjA4ImOc17Elq0xfB4pS0w150rT/sh+znQjHiQleJOEYvimRwk8+XtrLmk7a6M7EpwWiXL557ov2gSlOQVvAsEKB4ISAOLlmuDcHB334PVKOfcjp/XyerIcxpbc+W2CekR/uNef8Aamd1w2iva/rBrxZ/723r1/E6Zxz+Bmz0/C3fjJ+4ZrHyF+ZvC+DQCa40bsWKtCwioLCqApRQoQWKAIoAiqAigsIqULIbm0SsDFqMwRkUnlB4qkoKXZYzcehjlvjGF9KHQNFHgrH4E+UU032rJ1+rorp2RbgyLcz/AJlZfaPurO1D/wBf8l3JvyXcBIAhKUj4idPKYz6K3RmvI/DTSWxcFNIsMFNIsN3TSLK11ZYiFoOFxPgq4uhXKKzPHdNdmozpU+mU9pbNauc30lp2IxjNKvLoR0waNau+H/gibh1yjLHYcricaI5c/PpWNE15NPLB9o1tmbCaZIUTvVjT5Ka1HClzLkzLLKXHg1IJzOZ/rIc1daMKl0GGlFsMNShZQ27b4mVRqIV5tfZNc80bgzrhlUzn+zZnetW1ylIUE8FYOYzg580pI8tbxzSSZylBvVBdnEXKMa1KwhOIk4U5ATyCus8qb4OeDBLHj0zdiptCMJIOc4dYPEY5aOU1Gv8AaTTieVyj+6Rq29oCuGgogkBGIQSSBqBz1wz6E/wOnw55ZRk8qrk9NaYw4EDRtAT5TH+321qMevpDV2yq0mNoM+LP/e29ev46pM5ZWJssfC3fjSvuGaznX5Fxvg0MNcaOlhhpRbApppFiYaaRYuClEsXBV0iwwU0ksXBTSLDBV0ixcFNJLDBTSWxcFXSSwwU0iww00iww00iww00iww0oWGGlCxcNKFhgq0LDBUoWM3CeQeYU0oWPwVdIsMNKFhhqULEwUoWBRShZk9rbnEhacdu5qIktk6yNcPPxV59Dx/0Z1ctdP/cjn77sRUOFbEOIOmYkeXQ1iUJLo3HLHqRVZ7G7hRA3aspjEYSmdYk5acVVzySjoOccOCGR5V2/+9HT7E2CGDjWQtz4oGief+dax4advsZMupUujZbbgcpOZPKa9KjRzszwP7wZ8Wf+9t674jlkG7J/SXfjSvuGa55v2NQ6NKK50bEipRbHEVqiWAFKFixSiWLhq0LAClCxYq0SwilAIpQCKUAilAIq0AipQsIpQsIpQsIpQsIpQsIpQsIpQsIpQsIpQsWKULEilCwilCwilCwilCwilCyPtdPFl+ySPPGtTSi2LuuVSvOfwpoJY9KANBFWkBaoMw/rBnxa4+9t664znMyLzaFqh58JXfBW9O83LbqkbwISDhIQRoE6Guu3q5oxroj7rW/zm0vQvdXTY/lG59h3Wt/nNpehe6umx9Dc+w7sW/zm0vQvdXTZ+hufYvdi3+c2l6F7q6bP0Nz7Duxb/ObS9C91dNn6Gv7Duxb/ADm0vQvdXV2foa/sO7Fv85tL0L3V02foa/sO7Fv85tL0L3V02foa/sO7Fv8AObS9C91dNl+hr+w7sW/zm0vQvdXTZ+hr+w7sW/zm0vQvdXTZfoa/sTuzb/ObS9E71dTa+iPKl5F7sW/zm0vQvdXV2X6LufYd2Lf5zaXoXurpsv0Nf2Hdi3+c2l6F7q6bL9DX9h3Yt/nNpehe6um0/Q1/Yvdm3+c2l6F3qqbT9DX9h3bY+c2l6F3qqbT9E1r2Hdtj5zaXoXeqq7b9DWvYvdtj5zaXoXeqptv0Na9id2mPnNpehd6qptv0Na9gNt2/E7tH0LvVUWO/BFkT8h3aY+c2l6F3qqbT9F1r2J3YZOitpejUPYUg02n6Lr+w7rM/K2l/B/xpsv0Nf2HdZn5W0v4D+VNl+hr+w7rM/K2l/Afypsv0Nf2HdZn5W0v4D+VNl+hr+w7rM/K2l/B/Km0/Q1/Yd1mflbS/g/lTZ+hr+w7rM/K2l/B/Kmy/Q3PsO6rXytpfwH8qmz9DX9l3YF2wu6THbZe3TmDfpIG7xt48OUTO7po0jVZWtm5cufGXP9NejE+DjNck5ZrtZjSJuaahpDc0saQ3NSxQbmrYoNzTUKDdU1Cg3NNQoNzTUKDc0sUG5pqFFW52cVqScUAFJKYBkoJIg8WufLWGrdnOeHU7stbmt2dKDc01Cg3NNTFFS2acK1YxCQImQcSsRzSBmBEa1iMpXycoqep30W9xW9R10ibmmoaQ3FNRNIm4pqGka5ayCNJEeejdoOFoitbApxFSsRUrETASNAMgNMgKkeEYhi02yK3xlxQKVBIGZIgYsRgJPxhhgzUU3ZI3qJ7lpQTKUlX+UEAkceEnKas264NTi1HgSzYXgTvPDjhdPkopOuSwi9PI111CTCidcOmWLDiw9MZ0eQzKcI8MkYAWDh4iUkHUKGoNVSssWpcol3FNRuhC1Ak1NQcRG0BQlJBB4xV1EVPlFTaVyGhxEmIBkYiSBCcsznMVmWSjlllpVefBPs1tzD8KIIABkgyRqRGgOUCpGT8msSnX5E9imNoMeL3H27euWU9MB2zUSu58Zd/00g+BLsvbqt2QTdUsUG6pYoN1SxQbqlig3VLFC7qlihN1SxQbqlig3VLFC7qlihN1SyUG6pZaDdUsUG6pYoN1SxQbulkoN3Sy0MeSQkkCSASAOMgaUsy+EVtlvl1KiUwAspScKk4kgDPCrMZkjyVFKzGKbn2qLm6q2dKDdUsUG6pZRFoABJyAEnoFLonC7I7daVzh+KcKgQQQYBgg8xHnpqMwkpdMzdtstt/CqbClEFMkLIPBgCE6E6AxWZUccyjH8qsM2i02y0QlZSSMKleETjKlzkRkc9aJ+iW4VpXZYUh7fgAfB5kqlMEYRAA8LFi8kVbdnR69arosOtpXKArhCDwSMSTMgxxZjjFW7Nyp8WULbZjjbiQgktglSlKVmrEDKSmInGcU5clZVo4xxShLjos3V4hC0oVqpSQMxIK5AIGp01GlXVydJZIxko+y7uqtnSirbIjaDHi9x9u3rnkNxHbJIxXOYntl3j5k1mM0uGyuLZpYK3ZkMFWwJgpYFwUsUGCpZaDBVsgFPLlWXJItMiLqBqtP8QrO7D2i6JehySDoQegg1rci/KGl+h+CrqRmgwUsBgqgMFSwGCrYDBUstDVADUgdNRyS8jSwSAdCD0U1L2NLQuCtEDBUsBgq2KDBSxQYKWKDBSwMeSmCFkQRBBIzB1FZc4rtl0tqqKtiwy0ClpScziMrxEkwJJJnQDzVlZIeyRw6OkXUjkrSkn5K4/RBcXCG4xmJIGhOpgSRoJMSatnOU4x7MLaPZUi3bccfSQApDbYgpLjrk/BjFqRElQyiamozim5tqqRrW2zkoeWveFSoICCRwEqViMAZ5nlqoRxKM7T5Gt7RSp8sgZgKOuYwkDhCMgZyPNS7G5c9NF1VskqCilJUNFECRPIeKh00ofgpZaKDf6wt/F7j7dvWJNPpmkmiDZyoXcy2hf8AaXMzE/FyzSa+d8iVSPViha7LoU3xtLRzoJ9yFfhXJZF44NuEv6jg8gaPlPM4Ej7SQfbXWPyJL/cYeP6Jmyo+C40ryH8FGui+TL6MOC9Dylzlb6ZVV/ipfRNuP2V3HgMlPtjmQAT7SfdXOXyZezaxL0R71s8TznTiSP8ASK4vNfbZ0UJLpCJUnit0/vKTPuNY3Po1tvyyTfHiab8//Cmv6G39kbr4AJWy1AzJkfimmuu0Fjb6ZBb3zKhIbcQOVKiB5IUJ81IZkurEsMl2aLDeIS24sDkWj/cAr216Y55+GcHFLtDy24ONs+RSfxNb/iJrh0TRFiLCxqpodMn8RVfyn1wRY19kJfToq4RP+QJ/Eqrm/kv2bWP6Iy42eJ5z+JIP2RXJ578s2sb8ITGOJhH7xTPsBrm5r0bWN+ytdbQaQQlxhEn5GGQOXMCKy8sV2jUcE5fqy2jAWy4nG0AJBWThy5UkkFP9Cu8crStNo4uP5aXyyC27IrZSQovNCRmCoAg8Yg519COeLjyzhLFLVwi9bvFxONvDgPgqJPCA44Ggrj/Etv8AFcGttLhirxjVTSRymT+IrD+VJ+i7a+yBTyON8q5Q2Afsgn21yl8mT8mlj9IYpTfE04v9pR9ylfhXJ5b+zpokKFj4rDY6SPwTWdfpGtt+xd8eNlrz/wDCpq+ht/ZS23cbu2ddbQltxuIKQDqRrkJGehrcZtcozp5pmC72TMrSyu8aMnMFpZIGFX+IiRlIkAzX0dyoqUj5zjjy5XBLlcjOyS+sr9y2QqHA2XLhyUkLS22jDCSqCk7xxlWWu7jMTW1NS6OmVrErkbHb1u26p8Ph3gqIQlSDgSpQUomDKjOg6abi8M884rFLcd8mnZ7QQ+VlgpCURicUk59EkZDlNeafybbUfB7lhpJtckheR8+VczYSfcCfbXF/Jb8/2Oix/QxSmzo0tf7ajHmWr8K5Syp98nRQkVbYjugxDaUf2e40jPh2+sAV6PjNOzjli15E2b4dz4y7/prn8r9jph/UvV5zsQP3iUmCZPyRmf5VltGlFkDro+O158M+alfRa+xGlsqMYUg8hSPYdKlxDjJF1CQNAB0ZVqkjA6gCgCgMW5Krh4NI8FJz5JGpPMK5P85aTsqxw1Mq7b7KW7NW4tEb58ZKVqEnkyzJ5hXtx4/X9zyZJ/7ps5u07Nbxx1KVPIbCjBJQAlPTx10WO3TZyyZYwhrSNvZnZeh9W5v0IOeFLqdJ0nm6RXLLCvxfKNYJucFNcfR0bVmG1YFJScpQuBwk8/OMvOK4aadHo16lZZAjSiKxapBqlQCToM/NUsUYmzlJ+FurjwG5OfGriHky84rnhVvWzrnelLHE4jae2V37i987ukJSpSEZwY0TlqTy19HFj5/Ls+d8nNtR4Rk7LeCFyWw5KSkJM6keEOcV1imn0c88t2FRaT8/RudjHZA7arGZU2TCkHk5uQ15MiqVrs9eJJwSbv7PRGrVsELbSkocGNBgZHjHRmD564OKu15Oqk2qfaLVAFAFBwFUEbluHEuNK0dQQP2h/Q81WPr2ZlxUvR5fdbOUhZQoQpJgjoq7vBtYl+yRF2lAxSM1YcM8LSZjk567JS0a10eXLlxvKsMlbLSbdMJhJBAOIkggmcsI4sqxPJBY/wAXyIQzSzPcX4+DtLK2NtZqxCHHyAlPHBy90+evPL8Iv2z1qp5VXg1bNnAhKeQe3j9tWK0oSlqdk1UyU7f9YMeL3H27evZ8XyefON2b4dz4y7/prHyf2NYehu173dpAT4StOYcZrx5JVwerHDUyCGrRrfXiynFonPGo++a6YsdcsxkytvTE5+4/6kAGGLZOHlWcz0wK9G2zhS9s1B2TsqUGr5gMqUAQpJCgMWkkZipkxUuV/Yxh+Qpyag+V7NttstkJKsbav0a/bhJ6NDXn0uPB6VNTV+SxQBFWgNcVAJ5AT5qj4CMO2ue17G4uB4ZlKTzmEj/yVPkpgVLUa+Q7mo+EeY290425vEKIXnwtTnkdeWa+jFaVa/sfPyvck8bTrvUPetVNvBNylScwVxGKDmY4pitOqV9nLEpdYmnFLrzZdYYaU6oJWUN5lJUMRyGQMcZNc3GMpVfB0jlyY8OqS5/7R6N2LXZdtBizU0oJk64TGvkJ81eOS7Xo9OOTemTVNo1qydhDQEF/+iXHyVe6sy6ZqP7I5rsrWU7MaSn47nC8mI+8CumH9YomTnJI4FFsAtIdxJSSkkxngJzKZ1y0r3N8JM8EVJa5Qlf0TIXunsduogJJwExMHLTy1pt3Uekedbej/wAvEpOvsuWbhGOUpJWIJUJKZMkp5DXnWZJts9WT4TljWODqv+/3PQ+xtR7TRPxXcI6CP+R81eS/xv7PW1U6+jVq0Uyk7cCvAYulf/Atv73DW9v7RnURXe13whZbs3pCSQVliJAkSkO4iJ4hnyVqOOPlkcn4QzsV2nePoxXtom2yy+ExKPS3Eo8pmpkhBfqyRcn2bikzzcYPIeUVzOhW2hs9q4/TcBYyDg0I5+ToNVpS+mYTlDroyVdh65lLjZHLnpWduXVm9yF6nHkt2exWWTicVvljMISJE8U/zypGMYv8uRrlLiKpFwMqWvevRiGSEjRA/E89Z029UjXEY6YlqtmQoCnb/rBjxe4+3b16/i+Tz5xuzfDufGXfcmsfJ/Y1h6IbZne3hxeC2AfNp7TXiS1ZT1zenDx5POey/a6rq5UomUIJS2OIJBiY54mvpYoXyjwZMkMdRbq+jP2jdb1WPAEAgABAhOWWVdG1LvijzQjkw2o/k21a9Isu2w+DhwOFaRIz4B0CSTWcidJ32bwZIxnKKjSXNnf9hbyoctHSCUcJBBkJIzgHmMHz15Z43GWhnfHnjlWuPh0zokGQDXM9A6KARSZBHLlSinO3VuXNnPtjwm1SR+yoE+4+asYn+Nemazf6ifs4C4aRhRuwoKAO8JMgmcsPJlXtco6VXZ4oLM8slJfiMU2pRkkk8pzPtos3OqXIl8OKjoxtx57ReZtQAkyCSSMPGIjMjkNcpw/DXZuPybzLDX/J33YqxgtVk/HWAOcCB+fmrhF/i2d8la0l4NG73mH4HBin45VAHGeCJJ0yyrSUb5DvwcztbZu1HHmlMXbLKAFbzC0pQOYwjAtRxnws+B0nQdoyxpco5tTb7OnbaOAJWrEYhSoCZygmBpXB0zouOTGubAv2bluP0jK8aR8oZ6ec+ys43+NLtG8ta7fTRwlylayN4SSkBAniCcgK9MszkjzYviwxNteQRZ8EqMZKCYnhSdCBxikVJw1Jky58cMqxS7ZoNMzhASBAw5SSskzJ5+KuWXNFxSS5NYPj5I5pTlLj1/3o9AsLTdNNtHwhLi+YmQB/XyTWUqikzreqTkW4q8gIpTAUoBFKARSiiRShY0tJ5B5hSiWOCaUi2EUoBFAJFQFRj9YMeL3H27evZ8XyefOLspMqufGXfcmp8hXIuJ8DdmIi6fTxqRI8sfnXjgqyv+h6MrvHFnlKrJOBZUuFoUEhEGVZnFnxRAr241cezxZ8rjkjFRv/AOgp5am0Nq8FE4RAEYjJzpu8U+i/wyU3kT58ElpZqIUqMkiVcwmAazp1v8PAWVYYLfq36Ox7A7ci4kaBCifLlXlU3Kds9UoRhjqKo6s493LYSVxKQslKczPCIBI81dIpeTL+jmtpWm1l3DRYetmmsJ3oKC4kmeDAVwirXTANNa7LarlHN6rOqZQQkYyCqMyBhBPKBJjz1ycb6N2UXUll0ugS2sQ6nWP8wHHz+WuLWmWr32dbU46fK6Od232Kwd7bcNpXCATmUzycoqtNK10ITTdS4Zhi3ICkxGIQQUycjOR4jVh8nSnZy+R8V5WmpVRtbI7HnHSCQUI41qyy5p1rlFSn30d3KGPrs7BKBCUtiEIEIHLxYvf5zXal0jgvbHFNKN2ATShYYaUTjyV3rY4g40QlwZZ6KT8lXNUcWncTV2ql0Zm0djtPnF+gcPhBXgKPKk6Hyeas6U+uApOPD5RSHYe5M4m4+VJ/KihPpMbmNu2uf6Grs3ZDbBxJO9cGiviJPL0+3oqxgo89v/BJTlPjpGk23EyZJMk8p/Ac1bonQ+KUAirRLCKAIoAioLEihQigCKUAilCww0oWNKajRbKTH6wY8XuPt29er4vk4ZibYozufGnfcmt5VyZxvgNptFC0PoBJRksDUo446M68mWDT1rvz/Q9GNqUXB/8ABzPZR2PYybm2GJDnCUBqCdTHJ7qy35XRYV+suzm2LYBQKk4gNUyUzzSNKQypSTfQz48jg1jfJPaWRUQkJxE6JEnj05/5VmeX8no4RjH8dSxx36bR32xdl7huD+kc8L/Knk/rjq4sbXL7LknqfHSNQIrvpMWLhpQsMNXSLDDTSLIUWgSZbJQTmQNCedJyrO3zaK5WqZJw+VPTgz+1TQ/ozwC2irwzi5tB5uPy1dBePA7DTSLDDTSLDBTSLEwU0iwwU0iwwVNKLqZH2sn5I8wppGofgppQsXBTSLEwUoWGCpQsMNNJbDDTSLEw0oWJhqULEw0othFKFi4aUQAKJCxcNWhZnoH94MeL3H27evR8ddnLKTbDGdz4077k1vIuTMOjTisUasqossBKmTgnNSYlBPLHEecVy20nwac7VSRE9s5tZlxhsnlGU9OQrDwp+Cqcl0ydi1SgQ0hLfOBnWo4kujLbfbJUIj8SdT010SoDoq0LCKCxYoSwigsIoLCKCwigsIoLDDQWJFBYRQWEUKEUoBFShYRSgEUoBhpQCKULEw0oWGGpQsMNKFiYalFsTDShYhTUotgE1aFiAVlIWLFWhZnR/eFv4vcfbt674TlkKtjtRDK7lDoeB7ZcUIt7lYKSEwQpDZSR0Guk4NszGVIud8LH1/qt51VZ22XWg74WPr/VbzqqbbGtB3wsfX+q3nVU22NaDvhY+v8AVbzqqbTGsO+Fj6/1W86qm2xrQd8LH1/qt51NNpjWg74WPr/VbzqqbbGtB3wsfX+q3nVU22NaDvhY+v8AVbzqqbbGtB3wsfX+q3nVU22NaDvhY+v9VvOqptsa0HfCx9f6redTTbY1oO+Fj6/1W86qm2xrQd8LH1/qt51VNtjWg74WPr/VbvqqbbGtC98LH1/qt51VNtjWhO+Fj6/1W86qm2xrDvhY+v8AVbzqqbbGtB3wsfX+q3nVU22NaDvhY+v9VvOqptsa0HfCx9f6redVTbY1oQ9kTH1/ql4f/wAabbGtCd8THJcep3vU02mNaDviY5Lj1S96mm0xrQd8THJceqXvU02mNaFHZExyXHqd71NNpjWg74mOS49UvepptMa0IeyJjkuPVL3qam0xrQnfCxyXHqd71NNljWg74WOS49TvepptMu4hO+Bn/wBx6pe9TWdll3EHfAxyXHql71NXZZNxEVjdpevmVNJdwoYfClLYfaAKlsYRLqEgk4VZDkrpjhpMylZ1YroYEoAoBaAKASgCgCgCgCgCgCgCgCgCgCgCgFoBKAKAWoAoBKoFqAKAKAKoEoBagCgEqgWoAqg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2214" name="AutoShape 6" descr="data:image/jpeg;base64,/9j/4AAQSkZJRgABAQAAAQABAAD/2wCEAAkGBxQSEhUUDxQVFRUVFhgUFRUWFxUVGRUUFBQXFhgXFBcYHCggGBomHBUUIjEhJSkrLi4uFx80ODMsNygtLisBCgoKDg0OGxAQGywkHyQsLCwsLCwsLCwsLCwsLCwsLCwsLCwsLCwsLCwsLCwsLCwsLCwsLCwsLCwsLCwsLCwsLP/AABEIALoBDwMBEQACEQEDEQH/xAAbAAABBQEBAAAAAAAAAAAAAAAAAQIDBAUGB//EAFAQAAEDAgMCBgwKBwcDBQAAAAECAxEABBIhMQUTIkFRYXHTBhQVFjJ0gZGTlKGxI0JSU1RjsrPB0TM1coKS4fAkJUNiwtLiB3OiRGSDo8P/xAAZAQEBAQEBAQAAAAAAAAAAAAAAAQIDBAX/xAAvEQACAgEEAgICAAUEAwEAAAAAAQIRAxITITFBUQRhIjIUYnGRoTNCgfAjUuGx/9oADAMBAAIRAxEAPwDvXry5W9cBFyttLb27SlLbBASGm1arQSTKzx11hjUkYlKiJd1cggG8ck6fB22f/wBXNWtpezDy12HbN19Lc9HbdVWthexui9sXX0tz0dt1VNhexuMTtm6+luejtuqpsL2N1h2zdfS3PR23VU2F7G79B2zdfS3PR23VU2F7G79B21dfS3PR23VU2F7G6NXeXIEm8cA/7dt1VR4YryR5qHC6uvpbno7bqquwvZd2xO27r6Y5P/btuqpsr2TcZDcbTuUeFduapEbu2nhqwiBu889aw8cU6sxL5Gnsn7Zuvpbno7bqq3sL2b3X6Dtm6+luejtuqpsL2XdDtm7+luejtuqpsL2N1gLm64rtz0dt1dNhexui9sXf0tz0dt1VNhexuMb25czHbjk8m7tuLX/C5x56mzH2Te5ryO7Yu/pbno7bqquwvZdxh2xd/S3PR23VU2F7G4xFXN0BPbbmWf6O26qpsx9h5a8EVvtG5WVBN25wSAYRbEZpCsiG+epHHF+TEPkarpdE3bF39Lc9HbdVWthezpuMO2Lv6W56O26qmwvZNxh2xdfS3PR23VVNley7jEVc3QEm7c9HbdVR4opXZHlrsaxe3KgSLt3IlJG7tsikwdG4qLEn0zMM+pWh/bF19Lc9HbdVWthezW4w7Yu/pbno7bqqmyvY3X6EVc3Q/wDVu+Rq3PmAao8UV2w8tLkRq7uVAFN44QRIO7ttPRU2YtdhZrQ7ti6+luejtuqq7C9jcYdsXf0tz0dt1VNhey7jLWwb647bS088p1CmHHIUhpMKQ40kEFCRxLNcskFE1GVkdqPhrvxk/cM1vH0SQ2+2djIUFKBEEJmEqUnNJVlORPFWmrPPkxKTvyLY2qwn4SJJJgEkJBMhIJzMVqPCLjhJKpFe/wBoIaB0JAnCZBVyBOWZOcdBqOfoxPKopl0YcQTIxEYsMjFhBAJjWJIE1qzvVqwQEkkAgkagHMf1BqajN312VtoFaQN0gqJyECRMjwuRMYs+ao5ejGRyX68i2hWpawpBCQBBIiVSZCflJiM6KTJjc3J2uCW6ssaYClJ50xOYgjMEZg1ZJM3PHqVEjVoEpCUjJIAHQBApdKjShXBX7nfChZUYEwmBqoAGVakZaVEubOez+WosKtASCUgkaEgZdHJWrNuKfY7c0stC7ilihCxUbDXgrWOzygqKlYiojROEAJEDLl5TUiqMQxOLZa3Nas6UVzs4bwLJVlJCZ4IURBUBGsZa1lLmzntJy1+Sxua1Z0oNzSxQbmlihiLZKRkAkamAAOc1LJpSHJbBEjMHQirY+0LuaWGiqxcJU4WxqAVag5BWEzyGayp2YU05aSyq3BBBEg5Ecoq6jenwNZs0oASgAAcQ56thQS6H7mlloNzTUKI37MLEGekEgg8xFRuySgpKmKxaBCQlIgAQKJ1wIxSVIfuatlop3t2ltSUmJUUgCcziVEpHHGp5qy506OU5qDSLOzkxtBvxZ/723rllPTAds9Mu3fjJ+4ZqwfAkXVN8mvF01qzLuuCnsxDvD3wjMYBIUYjMyniJzFRNnLGp86iS12ahtSlJBlUTJJgDQJnQCTlRUWOKKbZhbdv0ouWFgCWlKS6RqGHcKFYhxJxllc8jZqXyRZVr0G0xstKVLViWSoYczOBMkwnLlJ1qljiUG5eyFjZa0IWAsKUtQV4OFOQAggHjAzNSuDCxOMWr7LWz7VSG0pWrEoanPjMwJzgaDorSOkIuMUmQbQuFoWhKEFWIpGSSRBMKlQyTAzz1qWZyTlFpJGhgq2dRMFWwMeUlIlRgeU8U6DmB81SyNpK2OQAQCIIIkEcYOhFLC5RS2hs9TikFKwkBSSrKTwVYuAZyJ0PNUZzyY3JqmXsFU60McWlMYiBOQkxJ/oilktLskwUsoigAJOQHGaWBEAEAggg5gjMHopZLT5RSvUvbxAaHBkYlSmAmTiCgczIiI46ls55NepaS9gq2dSO4t8SSJIPERxEGR06VHySUbVEez7HdICASrNRKjAkqUVEwNMycqq4MwhojVlnBSzdEaLdIJISAVakAAmOU8dQiil0MvHg2nEqAMhJMATyniFGzM5aFYlg+HW0OAQFCY/rUc9ExCWqNlfab7iCkNoKiogZJJHhCcRHgiJM0bM5ZSi0kaGCrZ1DBSxRSbv0l3dDwoUdRlgKQZGo8IRy1NRy3U56S7gq2dRpboSirapjaDXiz/wB7b1zyHSI3ZxVvbuEFQ7ZOYKfmGeIkVwefRxR0UNXkvl4DwkrT0pJHnEiqvkw8k2peBW30K8FaT0Ee6ukcsJdMy8cvRUtbZ7fKUsjdwQkAk4iVSDhOSYGWWtaRwjCanb6KHZG2i4SuzCi2t5Kmw4mJScGIYk8aIyPm1zo2NxKdLyVexXYlw2zb9sLlbSVBwGVKWvhJPDJzSScWY1NRcCeOTlqvg2dlXS3MZcQUBJABKVIngyrJXIePQ1dXFsYpSm+UWUOlQlCFKB0MpAI5RJ0rzP5cb4TPVte2LDvzQ/jH5Vn+Mf8A6/8A4XaXsUFfG0ryFB/GtL5f8rG0vY3fgeElaelCveJFbXy4MzsshumW304Cvn4CoUMiD7CR5a6LLCXTRyyYNSqSLbNuEpCUiAkBIHMBArdiMVFUh+ClloQopYSvgytoW6H8MKdIGu7SSFpkGCoiIkDMGvPL5OP7E/jOfZoEr4mleVSB+NZ/il4R1WJV2RXbKlpKShaZiFJKDBBBBiebkq/xKfaMzwalSZFYoQw2lsqIieE4MMlSiomYA1J0ra+RDy6MY/jyhCkXWylXgkHoINdVOL6aK4yXgfu6qdkoN3RtFqzN2tw0FLS0Y/kkkyCCM8GYiQekVyllgu2ZyYZyjxwT2mIISkpcWQkAqw4cRAgnhRWP4qHi2bhglFVJomIXxN+dSR7prL+V/Kb2l7GlDh8JoEftpPsIqfxX8oeKPsXEoatrHRhPuNbXyV6JtemN7ZQPClP7QKfaRFX+Jx+XQ2peOSZuFZpII5iDXZTT6Zhxa7HburZKGdrpBKoAJyKoAJA5Tx1NSRNKu6I1XDYyxpnkBk+YZ1iWfHHtnRY5egDs+ChZ/dw/aiuT+XDxZrZfllO3xd0GsSSn+zPxJBn4W35DVjm3PBHBR8leyR8NdwpY/tJ0UR/gM8WleH5P7npwpaeUX0rcGjhP7QCvyPtrhql7OmiL8EN9tBSE4nG23AI5RrzEGksskuhHDbpMzeyTa67VbBZCAh4cIEcEERwsogwryxXoxTdrT0cZRWl32jHe7O1JcV8A0vDwQ4lRBUnmlJIHNXrnmcXR5/jwjmjr6GudnThhTaADmChXCTGUEEQZ1nprL+Rxx2NnJu/y+yheX77iyHuCrMLCQUyFHFC88xpArz/JyyUdLVG/iYoSyvJCVrqjvGEEMsIJUPg5IBKfkxMeWvN/tR66Wpi9rjlX/Gv86hrj0KGiNFuD99X4mgpeh4W4NHD+8En3AGrql7M6I+gXcLPhobc6ZT7CD76u5LyuCba8FWyvmXV4EMqB4yCAkAccgjLyUjmUnSLPFKEdTZmdkfZYxaKCWSVuJMKQCSiOMKJ0VppXphOSf4nLRf7GSvs4cfCghj4NMKdhUnBOesa10ybuRUjm5YsNOXk6qz2ym7bmzcwrTq2QAY5NDHSK8rbrTHhnaKSdy5RKysqE43OcFRBBGRBjnmuaba7OulekOCVDRbg/eJ+1NLfhkcYvtD0vujRaVftJ/FJHuq65Iy8cWNceJ8NltXl/NP41dx+UNv0ys/estkBTKgToEqH4KyrLz14f9yxwzfKLdkltwYixhTricwmejM+etwnr7X9znNOPFjXNu2yeAi4ZQrpBA8gMVuUkuuCKEny1ZA+p/wANLm9b493hBA5hH41xbn2naOsFj6ap/Y5qFgKC1kH/ADr/ADqJ35NONeB24HKv+Nf5059jj0OCVDRxwfvT9qac+yaU+0PD7o0WD+0n8UkVrcmTbiRrcnw2EK50kT7QPfTX9E0PwxcaPmHP4k/76u59P+5ND9iSj4tumeVZT+E01/RrS/MiUXLmiQ2gcwKvyqbkv6E2o+Riis6uK8kJHsE1NUn5NKMV4Ktkn+8Gs1H+zP6kn/Ft+XSvb8RumefPQ2x/TXfjJ+4Zrj8n9zeH9S9XnOxHcMhaSk6ERUatNFi6dmYuxF0wbZyA61m2T7COYgwauGTrQTItMtfhnD3OzFNqKXElKhqD/WY56sp12bUU1fFCm1HBwgiJxEmQrPKBxZV0lkx6FXZ5Y48++9X6UdB2PbFLq8SpDYzUo/Gjik1wc5ZWrfR2UMfx01BdnXuLxEkaaDoH9GukmSKpGY/tJaVEdqvqSNFoLKgocoG8BHlFaUE/Icq8FPaHZS2y2tbjN0MCFLINu9EJEmXAkoTpqVAc4qrE26tE1knY12UW9+grtVKMeElSVJKTyZ5HUaE1J45QfJYzUui9tZ3C0sjWI85iuM3UTrjVySMXat8bKwxN5O3BwpPGlMajoHtNb+ND8bXbMZpapteEedW1ylKXEqbC1LAAUrVBmSR019FfguUfOyt5qeOXCfJJslkrUpKXA3wCVEkgKjPDz1VGnwznmyRcbyQfD457+zR2Ip1o79rINqAUZ+VxEccwa808cpJv0ez+JxwUVPjVX+T1RDoWEOJ0dSFH9oAA+z3V527Skd0qbi/AsVk0LQCGgRjbMQHXHHnv0bcqM6QMwOiBNcscdcrZ1yy0QUY9s4zbPZAq/fwKd3NuJwjOIAyKgNVHzCvp48fNM+fmyPFC0rZg2Cw24lRQHACRhOipBH4zXStL64OUp72KrqVWa+wttu2rmJskJnhNmYjkjiNefMrdpUz0fHS21Fu/s9PYWhaUvNeA6JI5F/1IPQK87pq0dotp6ZEtZNBQBQFO9vwg4Rwlni5OdR4qzKdG4w1C2zLrgnEf3QEp85zPkmtwhaszKUI8D1WVwnwYVzEg/lTRPwRZcfkazd8LA4koXyHj6KzfNM1S7XRaqmSrZ/rBrxZ/723r2/E6Z58/gZY/pbvxk/cM1z+T+5rD0Xa89HYKAhftwqDmFDwVDIjoNRxTKpVwSO8NOF9CHRy6HzcvQRWtV9oxormLr6K7ez7dJlNvn/mIj3n3VKh6Lc/LLalqIgwBxJSIA/OrqdUuiKKXIkVKNBFSgI40FAhQBB1BEg9INaXBHyKExkNBoOSj5BR22iWVc0H/AMhXPIridcTqSOc7P28VvZkaQRzZpT+Rrv8AHf4ROE7TmckEm2flpSHMB4KgJSZTGh6a9behp9nhxJZ8clFaeSuEEmY1Mny1hzTtvs6rHkg4wVOPlvs0WrMpMKBGioPIRka45HOHD6Z2xrDmfVtHpexkFNqyDznyZ/mK4w/0/wDk6tf+RiX14W8MNOuAzJbCVYYjwgVA8fEDpWoxvyG6MDaHZ3bsPoZfQ+guJxAllzKDEFMYiOdIVx6cfVYW1aMPIk6OkcXibJToUkjUajnrzyVHWL5RgbSJTsl0p1UoA9BWlJ9lPjLhsZ/9U82WwRhxAgK0MaidRy19C/xSo8KT3JNSvj9fRaewNvY7YqwpIKFK1BEGfPWm3+sWebVFReTOqt0n5/wW7W5VvFLUEqUoEHEJEq4wOWuLz1LUz0y+Gtrbg68nf9hc9qrSTklYI9hrzKWrUejRoUUbUVDqKanAILt/doUo8Q9vFUk6Vmoq2kZViENNLu7o8EZgfKMxpx55AVnDG/yZrPOnoicjtjsmvLpC3GzumEEJKUGDnpJ1UfZXvjitWzwTzwxtJ9vgytm7UUhK1F54OcHdwo4TmcWKfJ7aqx42uTOfJm1LbXHk7bsY7JxdQxeAFR8BwZZ8XQrnrzTrp9Hq0tcxOmQkiUqzKTBPLyHyiK5tU6NXasr2n6wa8Wf+9t69nxOmcM/gZYfpbvxk/cM1z+T+5rD0Xq4HUWhQilECKoCKAIoBYpQCKUQMNKARSijHWwoFJ0Ig+Wo1YTaZj9oh5ldm7AWk42VHj4xB8/nPJWMXFwf/AAayVqWRdeTh7vZqmlFLiSCNR/XFWtfvs1GPFoE2wKUwkgySpU5ERkAOIzXWWSG39nlUM2//ACG3sPY6nl5ThEY1mcgOIE+6uEpzy0mdoYsfx7cVyztlASMPgpAQnoHH7vNXSXozHrkSKzRoQNicUCdJgTA4p8pqptCkxxFTsdGOzZ7xi4tCYUZUiePQj2gees4eG4/2NZ+4zPP7xlzJDsy0CgJPxc8wK9LzNqjhj+LCGR5F2xjdnwVGU8GMiQCZMcEcdWEZSTcTOb5GPDJKfNl9pnJIwgRMkTKp0B6K5TzR0aa5NQ+PlWfXq/E9D2NZbm3SlQ4SziUOTQ/gB5azBVD7Okpap/0Fv7MuJAS640QZxNlIPlC0qB8oradEaZztl2OXyLpbvdBRZUR8CtttZVCQJOEISgznwAOec56OcGv1MKMk+zY7IjDXSofia8ma9J6sH7HPf9THcDdswnwYKzzlICR9pVenDSSo83LbZxGz7QuKKAsIEFRKjA4ImOc17Elq0xfB4pS0w150rT/sh+znQjHiQleJOEYvimRwk8+XtrLmk7a6M7EpwWiXL557ov2gSlOQVvAsEKB4ISAOLlmuDcHB334PVKOfcjp/XyerIcxpbc+W2CekR/uNef8Aamd1w2iva/rBrxZ/723r1/E6Zxz+Bmz0/C3fjJ+4ZrHyF+ZvC+DQCa40bsWKtCwioLCqApRQoQWKAIoAiqAigsIqULIbm0SsDFqMwRkUnlB4qkoKXZYzcehjlvjGF9KHQNFHgrH4E+UU032rJ1+rorp2RbgyLcz/AJlZfaPurO1D/wBf8l3JvyXcBIAhKUj4idPKYz6K3RmvI/DTSWxcFNIsMFNIsN3TSLK11ZYiFoOFxPgq4uhXKKzPHdNdmozpU+mU9pbNauc30lp2IxjNKvLoR0waNau+H/gibh1yjLHYcricaI5c/PpWNE15NPLB9o1tmbCaZIUTvVjT5Ka1HClzLkzLLKXHg1IJzOZ/rIc1daMKl0GGlFsMNShZQ27b4mVRqIV5tfZNc80bgzrhlUzn+zZnetW1ylIUE8FYOYzg580pI8tbxzSSZylBvVBdnEXKMa1KwhOIk4U5ATyCus8qb4OeDBLHj0zdiptCMJIOc4dYPEY5aOU1Gv8AaTTieVyj+6Rq29oCuGgogkBGIQSSBqBz1wz6E/wOnw55ZRk8qrk9NaYw4EDRtAT5TH+321qMevpDV2yq0mNoM+LP/e29ev46pM5ZWJssfC3fjSvuGaznX5Fxvg0MNcaOlhhpRbApppFiYaaRYuClEsXBV0iwwU0ksXBTSLDBV0ixcFNJLDBTSWxcFXSSwwU0iww00iww00iww00iww0oWGGlCxcNKFhgq0LDBUoWM3CeQeYU0oWPwVdIsMNKFhhqULEwUoWBRShZk9rbnEhacdu5qIktk6yNcPPxV59Dx/0Z1ctdP/cjn77sRUOFbEOIOmYkeXQ1iUJLo3HLHqRVZ7G7hRA3aspjEYSmdYk5acVVzySjoOccOCGR5V2/+9HT7E2CGDjWQtz4oGief+dax4advsZMupUujZbbgcpOZPKa9KjRzszwP7wZ8Wf+9t674jlkG7J/SXfjSvuGa55v2NQ6NKK50bEipRbHEVqiWAFKFixSiWLhq0LAClCxYq0SwilAIpQCKUAilAIq0AipQsIpQsIpQsIpQsIpQsIpQsIpQsIpQsIpQsWKULEilCwilCwilCwilCwilCyPtdPFl+ySPPGtTSi2LuuVSvOfwpoJY9KANBFWkBaoMw/rBnxa4+9t664znMyLzaFqh58JXfBW9O83LbqkbwISDhIQRoE6Guu3q5oxroj7rW/zm0vQvdXTY/lG59h3Wt/nNpehe6umx9Dc+w7sW/zm0vQvdXTZ+hufYvdi3+c2l6F7q6bP0Nz7Duxb/ObS9C91dNn6Gv7Duxb/ADm0vQvdXV2foa/sO7Fv85tL0L3V02foa/sO7Fv85tL0L3V02foa/sO7Fv8AObS9C91dNl+hr+w7sW/zm0vQvdXTZ+hr+w7sW/zm0vQvdXTZfoa/sTuzb/ObS9E71dTa+iPKl5F7sW/zm0vQvdXV2X6LufYd2Lf5zaXoXurpsv0Nf2Hdi3+c2l6F7q6bL9DX9h3Yt/nNpehe6um0/Q1/Yvdm3+c2l6F3qqbT9DX9h3bY+c2l6F3qqbT9E1r2Hdtj5zaXoXeqq7b9DWvYvdtj5zaXoXeqptv0Na9id2mPnNpehd6qptv0Na9gNt2/E7tH0LvVUWO/BFkT8h3aY+c2l6F3qqbT9F1r2J3YZOitpejUPYUg02n6Lr+w7rM/K2l/B/xpsv0Nf2HdZn5W0v4D+VNl+hr+w7rM/K2l/Afypsv0Nf2HdZn5W0v4D+VNl+hr+w7rM/K2l/B/Km0/Q1/Yd1mflbS/g/lTZ+hr+w7rM/K2l/B/Kmy/Q3PsO6rXytpfwH8qmz9DX9l3YF2wu6THbZe3TmDfpIG7xt48OUTO7po0jVZWtm5cufGXP9NejE+DjNck5ZrtZjSJuaahpDc0saQ3NSxQbmrYoNzTUKDdU1Cg3NNQoNzTUKDc0sUG5pqFFW52cVqScUAFJKYBkoJIg8WufLWGrdnOeHU7stbmt2dKDc01Cg3NNTFFS2acK1YxCQImQcSsRzSBmBEa1iMpXycoqep30W9xW9R10ibmmoaQ3FNRNIm4pqGka5ayCNJEeejdoOFoitbApxFSsRUrETASNAMgNMgKkeEYhi02yK3xlxQKVBIGZIgYsRgJPxhhgzUU3ZI3qJ7lpQTKUlX+UEAkceEnKas264NTi1HgSzYXgTvPDjhdPkopOuSwi9PI111CTCidcOmWLDiw9MZ0eQzKcI8MkYAWDh4iUkHUKGoNVSssWpcol3FNRuhC1Ak1NQcRG0BQlJBB4xV1EVPlFTaVyGhxEmIBkYiSBCcsznMVmWSjlllpVefBPs1tzD8KIIABkgyRqRGgOUCpGT8msSnX5E9imNoMeL3H27euWU9MB2zUSu58Zd/00g+BLsvbqt2QTdUsUG6pYoN1SxQbqlig3VLFC7qlihN1SxQbqlig3VLFC7qlihN1SyUG6pZaDdUsUG6pYoN1SxQbulkoN3Sy0MeSQkkCSASAOMgaUsy+EVtlvl1KiUwAspScKk4kgDPCrMZkjyVFKzGKbn2qLm6q2dKDdUsUG6pZRFoABJyAEnoFLonC7I7daVzh+KcKgQQQYBgg8xHnpqMwkpdMzdtstt/CqbClEFMkLIPBgCE6E6AxWZUccyjH8qsM2i02y0QlZSSMKleETjKlzkRkc9aJ+iW4VpXZYUh7fgAfB5kqlMEYRAA8LFi8kVbdnR69arosOtpXKArhCDwSMSTMgxxZjjFW7Nyp8WULbZjjbiQgktglSlKVmrEDKSmInGcU5clZVo4xxShLjos3V4hC0oVqpSQMxIK5AIGp01GlXVydJZIxko+y7uqtnSirbIjaDHi9x9u3rnkNxHbJIxXOYntl3j5k1mM0uGyuLZpYK3ZkMFWwJgpYFwUsUGCpZaDBVsgFPLlWXJItMiLqBqtP8QrO7D2i6JehySDoQegg1rci/KGl+h+CrqRmgwUsBgqgMFSwGCrYDBUstDVADUgdNRyS8jSwSAdCD0U1L2NLQuCtEDBUsBgq2KDBSxQYKWKDBSwMeSmCFkQRBBIzB1FZc4rtl0tqqKtiwy0ClpScziMrxEkwJJJnQDzVlZIeyRw6OkXUjkrSkn5K4/RBcXCG4xmJIGhOpgSRoJMSatnOU4x7MLaPZUi3bccfSQApDbYgpLjrk/BjFqRElQyiamozim5tqqRrW2zkoeWveFSoICCRwEqViMAZ5nlqoRxKM7T5Gt7RSp8sgZgKOuYwkDhCMgZyPNS7G5c9NF1VskqCilJUNFECRPIeKh00ofgpZaKDf6wt/F7j7dvWJNPpmkmiDZyoXcy2hf8AaXMzE/FyzSa+d8iVSPViha7LoU3xtLRzoJ9yFfhXJZF44NuEv6jg8gaPlPM4Ej7SQfbXWPyJL/cYeP6Jmyo+C40ryH8FGui+TL6MOC9Dylzlb6ZVV/ipfRNuP2V3HgMlPtjmQAT7SfdXOXyZezaxL0R71s8TznTiSP8ASK4vNfbZ0UJLpCJUnit0/vKTPuNY3Po1tvyyTfHiab8//Cmv6G39kbr4AJWy1AzJkfimmuu0Fjb6ZBb3zKhIbcQOVKiB5IUJ81IZkurEsMl2aLDeIS24sDkWj/cAr216Y55+GcHFLtDy24ONs+RSfxNb/iJrh0TRFiLCxqpodMn8RVfyn1wRY19kJfToq4RP+QJ/Eqrm/kv2bWP6Iy42eJ5z+JIP2RXJ578s2sb8ITGOJhH7xTPsBrm5r0bWN+ytdbQaQQlxhEn5GGQOXMCKy8sV2jUcE5fqy2jAWy4nG0AJBWThy5UkkFP9Cu8crStNo4uP5aXyyC27IrZSQovNCRmCoAg8Yg519COeLjyzhLFLVwi9bvFxONvDgPgqJPCA44Ggrj/Etv8AFcGttLhirxjVTSRymT+IrD+VJ+i7a+yBTyON8q5Q2Afsgn21yl8mT8mlj9IYpTfE04v9pR9ylfhXJ5b+zpokKFj4rDY6SPwTWdfpGtt+xd8eNlrz/wDCpq+ht/ZS23cbu2ddbQltxuIKQDqRrkJGehrcZtcozp5pmC72TMrSyu8aMnMFpZIGFX+IiRlIkAzX0dyoqUj5zjjy5XBLlcjOyS+sr9y2QqHA2XLhyUkLS22jDCSqCk7xxlWWu7jMTW1NS6OmVrErkbHb1u26p8Ph3gqIQlSDgSpQUomDKjOg6abi8M884rFLcd8mnZ7QQ+VlgpCURicUk59EkZDlNeafybbUfB7lhpJtckheR8+VczYSfcCfbXF/Jb8/2Oix/QxSmzo0tf7ajHmWr8K5Syp98nRQkVbYjugxDaUf2e40jPh2+sAV6PjNOzjli15E2b4dz4y7/prn8r9jph/UvV5zsQP3iUmCZPyRmf5VltGlFkDro+O158M+alfRa+xGlsqMYUg8hSPYdKlxDjJF1CQNAB0ZVqkjA6gCgCgMW5Krh4NI8FJz5JGpPMK5P85aTsqxw1Mq7b7KW7NW4tEb58ZKVqEnkyzJ5hXtx4/X9zyZJ/7ps5u07Nbxx1KVPIbCjBJQAlPTx10WO3TZyyZYwhrSNvZnZeh9W5v0IOeFLqdJ0nm6RXLLCvxfKNYJucFNcfR0bVmG1YFJScpQuBwk8/OMvOK4aadHo16lZZAjSiKxapBqlQCToM/NUsUYmzlJ+FurjwG5OfGriHky84rnhVvWzrnelLHE4jae2V37i987ukJSpSEZwY0TlqTy19HFj5/Ls+d8nNtR4Rk7LeCFyWw5KSkJM6keEOcV1imn0c88t2FRaT8/RudjHZA7arGZU2TCkHk5uQ15MiqVrs9eJJwSbv7PRGrVsELbSkocGNBgZHjHRmD564OKu15Oqk2qfaLVAFAFBwFUEbluHEuNK0dQQP2h/Q81WPr2ZlxUvR5fdbOUhZQoQpJgjoq7vBtYl+yRF2lAxSM1YcM8LSZjk567JS0a10eXLlxvKsMlbLSbdMJhJBAOIkggmcsI4sqxPJBY/wAXyIQzSzPcX4+DtLK2NtZqxCHHyAlPHBy90+evPL8Iv2z1qp5VXg1bNnAhKeQe3j9tWK0oSlqdk1UyU7f9YMeL3H27evZ8XyefON2b4dz4y7/prHyf2NYehu173dpAT4StOYcZrx5JVwerHDUyCGrRrfXiynFonPGo++a6YsdcsxkytvTE5+4/6kAGGLZOHlWcz0wK9G2zhS9s1B2TsqUGr5gMqUAQpJCgMWkkZipkxUuV/Yxh+Qpyag+V7NttstkJKsbav0a/bhJ6NDXn0uPB6VNTV+SxQBFWgNcVAJ5AT5qj4CMO2ue17G4uB4ZlKTzmEj/yVPkpgVLUa+Q7mo+EeY290425vEKIXnwtTnkdeWa+jFaVa/sfPyvck8bTrvUPetVNvBNylScwVxGKDmY4pitOqV9nLEpdYmnFLrzZdYYaU6oJWUN5lJUMRyGQMcZNc3GMpVfB0jlyY8OqS5/7R6N2LXZdtBizU0oJk64TGvkJ81eOS7Xo9OOTemTVNo1qydhDQEF/+iXHyVe6sy6ZqP7I5rsrWU7MaSn47nC8mI+8CumH9YomTnJI4FFsAtIdxJSSkkxngJzKZ1y0r3N8JM8EVJa5Qlf0TIXunsduogJJwExMHLTy1pt3Uekedbej/wAvEpOvsuWbhGOUpJWIJUJKZMkp5DXnWZJts9WT4TljWODqv+/3PQ+xtR7TRPxXcI6CP+R81eS/xv7PW1U6+jVq0Uyk7cCvAYulf/Atv73DW9v7RnURXe13whZbs3pCSQVliJAkSkO4iJ4hnyVqOOPlkcn4QzsV2nePoxXtom2yy+ExKPS3Eo8pmpkhBfqyRcn2bikzzcYPIeUVzOhW2hs9q4/TcBYyDg0I5+ToNVpS+mYTlDroyVdh65lLjZHLnpWduXVm9yF6nHkt2exWWTicVvljMISJE8U/zypGMYv8uRrlLiKpFwMqWvevRiGSEjRA/E89Z029UjXEY6YlqtmQoCnb/rBjxe4+3b16/i+Tz5xuzfDufGXfcmsfJ/Y1h6IbZne3hxeC2AfNp7TXiS1ZT1zenDx5POey/a6rq5UomUIJS2OIJBiY54mvpYoXyjwZMkMdRbq+jP2jdb1WPAEAgABAhOWWVdG1LvijzQjkw2o/k21a9Isu2w+DhwOFaRIz4B0CSTWcidJ32bwZIxnKKjSXNnf9hbyoctHSCUcJBBkJIzgHmMHz15Z43GWhnfHnjlWuPh0zokGQDXM9A6KARSZBHLlSinO3VuXNnPtjwm1SR+yoE+4+asYn+Nemazf6ifs4C4aRhRuwoKAO8JMgmcsPJlXtco6VXZ4oLM8slJfiMU2pRkkk8pzPtos3OqXIl8OKjoxtx57ReZtQAkyCSSMPGIjMjkNcpw/DXZuPybzLDX/J33YqxgtVk/HWAOcCB+fmrhF/i2d8la0l4NG73mH4HBin45VAHGeCJJ0yyrSUb5DvwcztbZu1HHmlMXbLKAFbzC0pQOYwjAtRxnws+B0nQdoyxpco5tTb7OnbaOAJWrEYhSoCZygmBpXB0zouOTGubAv2bluP0jK8aR8oZ6ec+ys43+NLtG8ta7fTRwlylayN4SSkBAniCcgK9MszkjzYviwxNteQRZ8EqMZKCYnhSdCBxikVJw1Jky58cMqxS7ZoNMzhASBAw5SSskzJ5+KuWXNFxSS5NYPj5I5pTlLj1/3o9AsLTdNNtHwhLi+YmQB/XyTWUqikzreqTkW4q8gIpTAUoBFKARSiiRShY0tJ5B5hSiWOCaUi2EUoBFAJFQFRj9YMeL3H27evZ8XyefOLspMqufGXfcmp8hXIuJ8DdmIi6fTxqRI8sfnXjgqyv+h6MrvHFnlKrJOBZUuFoUEhEGVZnFnxRAr241cezxZ8rjkjFRv/AOgp5am0Nq8FE4RAEYjJzpu8U+i/wyU3kT58ElpZqIUqMkiVcwmAazp1v8PAWVYYLfq36Ox7A7ci4kaBCifLlXlU3Kds9UoRhjqKo6s493LYSVxKQslKczPCIBI81dIpeTL+jmtpWm1l3DRYetmmsJ3oKC4kmeDAVwirXTANNa7LarlHN6rOqZQQkYyCqMyBhBPKBJjz1ycb6N2UXUll0ugS2sQ6nWP8wHHz+WuLWmWr32dbU46fK6Od232Kwd7bcNpXCATmUzycoqtNK10ITTdS4Zhi3ICkxGIQQUycjOR4jVh8nSnZy+R8V5WmpVRtbI7HnHSCQUI41qyy5p1rlFSn30d3KGPrs7BKBCUtiEIEIHLxYvf5zXal0jgvbHFNKN2ATShYYaUTjyV3rY4g40QlwZZ6KT8lXNUcWncTV2ql0Zm0djtPnF+gcPhBXgKPKk6Hyeas6U+uApOPD5RSHYe5M4m4+VJ/KihPpMbmNu2uf6Grs3ZDbBxJO9cGiviJPL0+3oqxgo89v/BJTlPjpGk23EyZJMk8p/Ac1bonQ+KUAirRLCKAIoAioLEihQigCKUAilCww0oWNKajRbKTH6wY8XuPt29er4vk4ZibYozufGnfcmt5VyZxvgNptFC0PoBJRksDUo446M68mWDT1rvz/Q9GNqUXB/8ABzPZR2PYybm2GJDnCUBqCdTHJ7qy35XRYV+suzm2LYBQKk4gNUyUzzSNKQypSTfQz48jg1jfJPaWRUQkJxE6JEnj05/5VmeX8no4RjH8dSxx36bR32xdl7huD+kc8L/Knk/rjq4sbXL7LknqfHSNQIrvpMWLhpQsMNXSLDDTSLIUWgSZbJQTmQNCedJyrO3zaK5WqZJw+VPTgz+1TQ/ozwC2irwzi5tB5uPy1dBePA7DTSLDDTSLDBTSLEwU0iwwU0iwwVNKLqZH2sn5I8wppGofgppQsXBTSLEwUoWGCpQsMNNJbDDTSLEw0oWJhqULEw0othFKFi4aUQAKJCxcNWhZnoH94MeL3H27evR8ddnLKTbDGdz4077k1vIuTMOjTisUasqossBKmTgnNSYlBPLHEecVy20nwac7VSRE9s5tZlxhsnlGU9OQrDwp+Cqcl0ydi1SgQ0hLfOBnWo4kujLbfbJUIj8SdT010SoDoq0LCKCxYoSwigsIoLCKCwigsIoLDDQWJFBYRQWEUKEUoBFShYRSgEUoBhpQCKULEw0oWGGpQsMNKFiYalFsTDShYhTUotgE1aFiAVlIWLFWhZnR/eFv4vcfbt674TlkKtjtRDK7lDoeB7ZcUIt7lYKSEwQpDZSR0Guk4NszGVIud8LH1/qt51VZ22XWg74WPr/VbzqqbbGtB3wsfX+q3nVU22NaDvhY+v8AVbzqqbTGsO+Fj6/1W86qm2xrQd8LH1/qt51NNpjWg74WPr/VbzqqbbGtB3wsfX+q3nVU22NaDvhY+v8AVbzqqbbGtB3wsfX+q3nVU22NaDvhY+v9VvOqptsa0HfCx9f6redTTbY1oO+Fj6/1W86qm2xrQd8LH1/qt51VNtjWg74WPr/VbvqqbbGtC98LH1/qt51VNtjWhO+Fj6/1W86qm2xrDvhY+v8AVbzqqbbGtB3wsfX+q3nVU22NaDvhY+v9VvOqptsa0HfCx9f6redVTbY1oQ9kTH1/ql4f/wAabbGtCd8THJcep3vU02mNaDviY5Lj1S96mm0xrQd8THJceqXvU02mNaFHZExyXHqd71NNpjWg74mOS49UvepptMa0IeyJjkuPVL3qam0xrQnfCxyXHqd71NNljWg74WOS49TvepptMu4hO+Bn/wBx6pe9TWdll3EHfAxyXHql71NXZZNxEVjdpevmVNJdwoYfClLYfaAKlsYRLqEgk4VZDkrpjhpMylZ1YroYEoAoBaAKASgCgCgCgCgCgCgCgCgCgCgCgFoBKAKAWoAoBKoFqAKAKAKoEoBagCgEqgWoAqgS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2216" name="Picture 8" descr="http://herbmitchell.info/Figure.5-19A-Exocytosis.jpg"/>
          <p:cNvPicPr>
            <a:picLocks noChangeAspect="1" noChangeArrowheads="1"/>
          </p:cNvPicPr>
          <p:nvPr/>
        </p:nvPicPr>
        <p:blipFill>
          <a:blip r:embed="rId2" cstate="print"/>
          <a:srcRect/>
          <a:stretch>
            <a:fillRect/>
          </a:stretch>
        </p:blipFill>
        <p:spPr bwMode="auto">
          <a:xfrm>
            <a:off x="5029200" y="228600"/>
            <a:ext cx="2612594" cy="281939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a:t>
            </a:r>
            <a:r>
              <a:rPr lang="en-US" dirty="0" err="1" smtClean="0"/>
              <a:t>E</a:t>
            </a:r>
            <a:r>
              <a:rPr lang="en-US" dirty="0" err="1" smtClean="0"/>
              <a:t>ndocytosis</a:t>
            </a:r>
            <a:r>
              <a:rPr lang="en-US" dirty="0" smtClean="0"/>
              <a:t> ?  </a:t>
            </a:r>
            <a:r>
              <a:rPr lang="en-US" dirty="0" err="1" smtClean="0"/>
              <a:t>Exocytosis</a:t>
            </a:r>
            <a:r>
              <a:rPr lang="en-US" dirty="0" smtClean="0"/>
              <a:t>?</a:t>
            </a:r>
            <a:endParaRPr lang="en-US" dirty="0"/>
          </a:p>
        </p:txBody>
      </p:sp>
      <p:sp>
        <p:nvSpPr>
          <p:cNvPr id="3" name="Text Placeholder 2"/>
          <p:cNvSpPr>
            <a:spLocks noGrp="1"/>
          </p:cNvSpPr>
          <p:nvPr>
            <p:ph type="body" idx="1"/>
          </p:nvPr>
        </p:nvSpPr>
        <p:spPr>
          <a:xfrm>
            <a:off x="9829800" y="0"/>
            <a:ext cx="4040188" cy="639762"/>
          </a:xfrm>
        </p:spPr>
        <p:txBody>
          <a:bodyPr/>
          <a:lstStyle/>
          <a:p>
            <a:endParaRPr lang="en-US" dirty="0"/>
          </a:p>
        </p:txBody>
      </p:sp>
      <p:sp>
        <p:nvSpPr>
          <p:cNvPr id="4" name="Text Placeholder 3"/>
          <p:cNvSpPr>
            <a:spLocks noGrp="1"/>
          </p:cNvSpPr>
          <p:nvPr>
            <p:ph type="body" sz="half" idx="3"/>
          </p:nvPr>
        </p:nvSpPr>
        <p:spPr>
          <a:xfrm>
            <a:off x="11811000" y="457200"/>
            <a:ext cx="4041775" cy="639762"/>
          </a:xfrm>
        </p:spPr>
        <p:txBody>
          <a:bodyPr/>
          <a:lstStyle/>
          <a:p>
            <a:endParaRPr lang="en-US"/>
          </a:p>
        </p:txBody>
      </p:sp>
      <p:sp>
        <p:nvSpPr>
          <p:cNvPr id="5" name="Content Placeholder 4"/>
          <p:cNvSpPr>
            <a:spLocks noGrp="1"/>
          </p:cNvSpPr>
          <p:nvPr>
            <p:ph sz="quarter" idx="2"/>
          </p:nvPr>
        </p:nvSpPr>
        <p:spPr>
          <a:xfrm>
            <a:off x="9906000" y="-152400"/>
            <a:ext cx="4040188" cy="3941763"/>
          </a:xfrm>
        </p:spPr>
        <p:txBody>
          <a:bodyPr/>
          <a:lstStyle/>
          <a:p>
            <a:endParaRPr lang="en-US" dirty="0"/>
          </a:p>
        </p:txBody>
      </p:sp>
      <p:sp>
        <p:nvSpPr>
          <p:cNvPr id="6" name="Content Placeholder 5"/>
          <p:cNvSpPr>
            <a:spLocks noGrp="1"/>
          </p:cNvSpPr>
          <p:nvPr>
            <p:ph sz="quarter" idx="4"/>
          </p:nvPr>
        </p:nvSpPr>
        <p:spPr>
          <a:xfrm>
            <a:off x="9906000" y="-381000"/>
            <a:ext cx="4041775" cy="3941763"/>
          </a:xfrm>
        </p:spPr>
        <p:txBody>
          <a:bodyPr/>
          <a:lstStyle/>
          <a:p>
            <a:endParaRPr lang="en-US" dirty="0"/>
          </a:p>
        </p:txBody>
      </p:sp>
      <p:pic>
        <p:nvPicPr>
          <p:cNvPr id="444418" name="Picture 2" descr="http://image.slidesharecdn.com/sci14bioeptx0702-141009064305-conversion-gate02/95/cell-organelles-11-638.jpg?cb=1412837027"/>
          <p:cNvPicPr>
            <a:picLocks noChangeAspect="1" noChangeArrowheads="1"/>
          </p:cNvPicPr>
          <p:nvPr/>
        </p:nvPicPr>
        <p:blipFill>
          <a:blip r:embed="rId2" cstate="print"/>
          <a:srcRect/>
          <a:stretch>
            <a:fillRect/>
          </a:stretch>
        </p:blipFill>
        <p:spPr bwMode="auto">
          <a:xfrm>
            <a:off x="914400" y="1365865"/>
            <a:ext cx="7315200" cy="549213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http://www.pointloma.edu/sites/default/files/imagemanager/Biology/Grad_Program/Diffusion_Cartoons/Diffusion__Osmosis_1_-_Skunks.JPG"/>
          <p:cNvPicPr>
            <a:picLocks noChangeAspect="1" noChangeArrowheads="1"/>
          </p:cNvPicPr>
          <p:nvPr/>
        </p:nvPicPr>
        <p:blipFill>
          <a:blip r:embed="rId2" cstate="print"/>
          <a:srcRect/>
          <a:stretch>
            <a:fillRect/>
          </a:stretch>
        </p:blipFill>
        <p:spPr bwMode="auto">
          <a:xfrm>
            <a:off x="335221" y="307750"/>
            <a:ext cx="8122979" cy="63216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http://www.pointloma.edu/sites/default/files/filemanager/Biology/Grad_Biology/Diffusion_Cartoons/Diffusion__Osmosis_4_-_Pool.JPG"/>
          <p:cNvPicPr>
            <a:picLocks noChangeAspect="1" noChangeArrowheads="1"/>
          </p:cNvPicPr>
          <p:nvPr/>
        </p:nvPicPr>
        <p:blipFill>
          <a:blip r:embed="rId2" cstate="print"/>
          <a:srcRect/>
          <a:stretch>
            <a:fillRect/>
          </a:stretch>
        </p:blipFill>
        <p:spPr bwMode="auto">
          <a:xfrm>
            <a:off x="152400" y="-146646"/>
            <a:ext cx="8991600" cy="700464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smtClean="0"/>
              <a:t>Diffusion through cell membranes</a:t>
            </a:r>
            <a:endParaRPr lang="en-US" dirty="0"/>
          </a:p>
        </p:txBody>
      </p:sp>
      <p:sp>
        <p:nvSpPr>
          <p:cNvPr id="8" name="Subtitle 7"/>
          <p:cNvSpPr>
            <a:spLocks noGrp="1"/>
          </p:cNvSpPr>
          <p:nvPr>
            <p:ph type="subTitle" idx="1"/>
          </p:nvPr>
        </p:nvSpPr>
        <p:spPr>
          <a:xfrm>
            <a:off x="304800" y="2590800"/>
            <a:ext cx="8389034" cy="1752600"/>
          </a:xfrm>
        </p:spPr>
        <p:txBody>
          <a:bodyPr/>
          <a:lstStyle/>
          <a:p>
            <a:r>
              <a:rPr lang="en-US" dirty="0" smtClean="0"/>
              <a:t>Molecules need to be soluble in lipids to diffuse through the membrane (</a:t>
            </a:r>
            <a:r>
              <a:rPr lang="en-US" dirty="0" err="1" smtClean="0"/>
              <a:t>nonpolar</a:t>
            </a:r>
            <a:r>
              <a:rPr lang="en-US" dirty="0" smtClean="0"/>
              <a:t>)without the aid of a protein </a:t>
            </a:r>
            <a:endParaRPr lang="en-US" dirty="0"/>
          </a:p>
        </p:txBody>
      </p:sp>
      <p:pic>
        <p:nvPicPr>
          <p:cNvPr id="354306" name="Picture 2" descr="http://www2.estrellamountain.edu/faculty/farabee/BIOBK/pastrans.gif"/>
          <p:cNvPicPr>
            <a:picLocks noChangeAspect="1" noChangeArrowheads="1"/>
          </p:cNvPicPr>
          <p:nvPr/>
        </p:nvPicPr>
        <p:blipFill>
          <a:blip r:embed="rId2" cstate="print"/>
          <a:srcRect/>
          <a:stretch>
            <a:fillRect/>
          </a:stretch>
        </p:blipFill>
        <p:spPr bwMode="auto">
          <a:xfrm>
            <a:off x="2133600" y="4038600"/>
            <a:ext cx="4476750" cy="2819400"/>
          </a:xfrm>
          <a:prstGeom prst="rect">
            <a:avLst/>
          </a:prstGeom>
          <a:noFill/>
        </p:spPr>
      </p:pic>
      <p:sp>
        <p:nvSpPr>
          <p:cNvPr id="10" name="TextBox 9"/>
          <p:cNvSpPr txBox="1"/>
          <p:nvPr/>
        </p:nvSpPr>
        <p:spPr>
          <a:xfrm>
            <a:off x="6934200" y="4800600"/>
            <a:ext cx="2209800" cy="646331"/>
          </a:xfrm>
          <a:prstGeom prst="rect">
            <a:avLst/>
          </a:prstGeom>
          <a:noFill/>
        </p:spPr>
        <p:txBody>
          <a:bodyPr wrap="square" rtlCol="0">
            <a:spAutoFit/>
          </a:bodyPr>
          <a:lstStyle/>
          <a:p>
            <a:r>
              <a:rPr lang="en-US" dirty="0" smtClean="0"/>
              <a:t>For </a:t>
            </a:r>
            <a:r>
              <a:rPr lang="en-US" dirty="0" err="1" smtClean="0"/>
              <a:t>example:Oxygen</a:t>
            </a:r>
            <a:endParaRPr lang="en-US" dirty="0"/>
          </a:p>
        </p:txBody>
      </p:sp>
      <p:sp>
        <p:nvSpPr>
          <p:cNvPr id="11" name="TextBox 10"/>
          <p:cNvSpPr txBox="1"/>
          <p:nvPr/>
        </p:nvSpPr>
        <p:spPr>
          <a:xfrm>
            <a:off x="7010400" y="5867400"/>
            <a:ext cx="1828800" cy="923330"/>
          </a:xfrm>
          <a:prstGeom prst="rect">
            <a:avLst/>
          </a:prstGeom>
          <a:noFill/>
        </p:spPr>
        <p:txBody>
          <a:bodyPr wrap="square" rtlCol="0">
            <a:spAutoFit/>
          </a:bodyPr>
          <a:lstStyle/>
          <a:p>
            <a:r>
              <a:rPr lang="en-US" dirty="0" smtClean="0"/>
              <a:t>Water is an exception to this rule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3536"/>
            <a:ext cx="8229600" cy="1143000"/>
          </a:xfrm>
        </p:spPr>
        <p:txBody>
          <a:bodyPr>
            <a:normAutofit fontScale="90000"/>
          </a:bodyPr>
          <a:lstStyle/>
          <a:p>
            <a:pPr marL="54864" indent="0" algn="ctr" eaLnBrk="1" fontAlgn="auto" hangingPunct="1">
              <a:spcAft>
                <a:spcPts val="0"/>
              </a:spcAft>
              <a:defRPr/>
            </a:pPr>
            <a:r>
              <a:rPr lang="en-US" dirty="0" smtClean="0">
                <a:solidFill>
                  <a:schemeClr val="tx2">
                    <a:tint val="100000"/>
                    <a:shade val="90000"/>
                    <a:satMod val="250000"/>
                    <a:alpha val="100000"/>
                  </a:schemeClr>
                </a:solidFill>
              </a:rPr>
              <a:t>TOPIC 1:</a:t>
            </a:r>
            <a:br>
              <a:rPr lang="en-US" dirty="0" smtClean="0">
                <a:solidFill>
                  <a:schemeClr val="tx2">
                    <a:tint val="100000"/>
                    <a:shade val="90000"/>
                    <a:satMod val="250000"/>
                    <a:alpha val="100000"/>
                  </a:schemeClr>
                </a:solidFill>
              </a:rPr>
            </a:br>
            <a:r>
              <a:rPr lang="en-US" dirty="0" smtClean="0">
                <a:solidFill>
                  <a:schemeClr val="tx2">
                    <a:tint val="100000"/>
                    <a:shade val="90000"/>
                    <a:satMod val="250000"/>
                    <a:alpha val="100000"/>
                  </a:schemeClr>
                </a:solidFill>
              </a:rPr>
              <a:t>Biochemistry &amp; Molecules of Life</a:t>
            </a:r>
            <a:endParaRPr lang="en-US" dirty="0">
              <a:solidFill>
                <a:schemeClr val="tx2">
                  <a:tint val="100000"/>
                  <a:shade val="90000"/>
                  <a:satMod val="250000"/>
                  <a:alpha val="100000"/>
                </a:schemeClr>
              </a:solidFill>
            </a:endParaRPr>
          </a:p>
        </p:txBody>
      </p:sp>
      <p:sp>
        <p:nvSpPr>
          <p:cNvPr id="11267" name="Content Placeholder 4"/>
          <p:cNvSpPr>
            <a:spLocks noGrp="1"/>
          </p:cNvSpPr>
          <p:nvPr>
            <p:ph idx="1"/>
          </p:nvPr>
        </p:nvSpPr>
        <p:spPr/>
        <p:txBody>
          <a:bodyPr/>
          <a:lstStyle/>
          <a:p>
            <a:pPr algn="ctr" eaLnBrk="1" hangingPunct="1">
              <a:buFont typeface="Wingdings 2" pitchFamily="18" charset="2"/>
              <a:buNone/>
            </a:pPr>
            <a:r>
              <a:rPr lang="en-US" dirty="0" smtClean="0"/>
              <a:t>COMPOUNDS</a:t>
            </a:r>
          </a:p>
          <a:p>
            <a:pPr eaLnBrk="1" hangingPunct="1">
              <a:buFont typeface="Wingdings 2" pitchFamily="18" charset="2"/>
              <a:buNone/>
            </a:pPr>
            <a:r>
              <a:rPr lang="en-US" dirty="0" smtClean="0"/>
              <a:t>Organic –					Inorganic</a:t>
            </a:r>
          </a:p>
          <a:p>
            <a:pPr eaLnBrk="1" hangingPunct="1">
              <a:buFont typeface="Wingdings 2" pitchFamily="18" charset="2"/>
              <a:buNone/>
            </a:pPr>
            <a:r>
              <a:rPr lang="en-US" dirty="0" smtClean="0"/>
              <a:t>*carbohydrate		has			CO</a:t>
            </a:r>
            <a:r>
              <a:rPr lang="en-US" baseline="-25000" dirty="0" smtClean="0"/>
              <a:t>2</a:t>
            </a:r>
          </a:p>
          <a:p>
            <a:pPr eaLnBrk="1" hangingPunct="1">
              <a:buFont typeface="Wingdings 2" pitchFamily="18" charset="2"/>
              <a:buNone/>
            </a:pPr>
            <a:r>
              <a:rPr lang="en-US" dirty="0" smtClean="0"/>
              <a:t>*lipid			C &amp; H		H</a:t>
            </a:r>
            <a:r>
              <a:rPr lang="en-US" baseline="-25000" dirty="0" smtClean="0"/>
              <a:t>2</a:t>
            </a:r>
            <a:r>
              <a:rPr lang="en-US" dirty="0" smtClean="0"/>
              <a:t>O</a:t>
            </a:r>
          </a:p>
          <a:p>
            <a:pPr eaLnBrk="1" hangingPunct="1">
              <a:buFont typeface="Wingdings 2" pitchFamily="18" charset="2"/>
              <a:buNone/>
            </a:pPr>
            <a:r>
              <a:rPr lang="en-US" dirty="0" smtClean="0"/>
              <a:t>*nucleic acids					O</a:t>
            </a:r>
            <a:r>
              <a:rPr lang="en-US" baseline="-25000" dirty="0" smtClean="0"/>
              <a:t>2</a:t>
            </a:r>
          </a:p>
          <a:p>
            <a:pPr eaLnBrk="1" hangingPunct="1">
              <a:buFont typeface="Wingdings 2" pitchFamily="18" charset="2"/>
              <a:buNone/>
            </a:pPr>
            <a:r>
              <a:rPr lang="en-US" dirty="0" smtClean="0"/>
              <a:t>*proteins					</a:t>
            </a:r>
          </a:p>
          <a:p>
            <a:pPr eaLnBrk="1" hangingPunct="1">
              <a:buFont typeface="Wingdings 2" pitchFamily="18" charset="2"/>
              <a:buNone/>
            </a:pPr>
            <a:r>
              <a:rPr lang="en-US" dirty="0" smtClean="0"/>
              <a:t>	</a:t>
            </a:r>
          </a:p>
          <a:p>
            <a:pPr eaLnBrk="1" hangingPunct="1">
              <a:buFont typeface="Wingdings 2" pitchFamily="18" charset="2"/>
              <a:buNone/>
            </a:pPr>
            <a:r>
              <a:rPr lang="en-US" dirty="0" smtClean="0"/>
              <a:t>Make up living things</a:t>
            </a:r>
          </a:p>
          <a:p>
            <a:pPr eaLnBrk="1" hangingPunct="1">
              <a:buFont typeface="Wingdings 2" pitchFamily="18" charset="2"/>
              <a:buNone/>
            </a:pPr>
            <a:r>
              <a:rPr lang="en-US" dirty="0" smtClean="0"/>
              <a:t>building blocks of cells		                                  </a:t>
            </a:r>
          </a:p>
        </p:txBody>
      </p:sp>
      <p:cxnSp>
        <p:nvCxnSpPr>
          <p:cNvPr id="8" name="Straight Arrow Connector 7"/>
          <p:cNvCxnSpPr/>
          <p:nvPr/>
        </p:nvCxnSpPr>
        <p:spPr>
          <a:xfrm flipH="1">
            <a:off x="1600200" y="2057400"/>
            <a:ext cx="182880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15000" y="1981200"/>
            <a:ext cx="609600"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0" y="2590800"/>
            <a:ext cx="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2514600"/>
            <a:ext cx="2209800"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81800" y="2590800"/>
            <a:ext cx="457200" cy="381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400800" y="2590800"/>
            <a:ext cx="76200" cy="2057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3600" y="4800600"/>
            <a:ext cx="1159292" cy="369332"/>
          </a:xfrm>
          <a:prstGeom prst="rect">
            <a:avLst/>
          </a:prstGeom>
          <a:noFill/>
        </p:spPr>
        <p:txBody>
          <a:bodyPr wrap="none" rtlCol="0">
            <a:spAutoFit/>
          </a:bodyPr>
          <a:lstStyle/>
          <a:p>
            <a:r>
              <a:rPr lang="en-US" dirty="0" smtClean="0"/>
              <a:t>No C &amp; H</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2"/>
          <p:cNvSpPr txBox="1">
            <a:spLocks noChangeArrowheads="1"/>
          </p:cNvSpPr>
          <p:nvPr/>
        </p:nvSpPr>
        <p:spPr bwMode="auto">
          <a:xfrm>
            <a:off x="609600" y="5181600"/>
            <a:ext cx="8153400" cy="1077913"/>
          </a:xfrm>
          <a:prstGeom prst="rect">
            <a:avLst/>
          </a:prstGeom>
          <a:noFill/>
          <a:ln w="9525">
            <a:noFill/>
            <a:miter lim="800000"/>
            <a:headEnd/>
            <a:tailEnd/>
          </a:ln>
        </p:spPr>
        <p:txBody>
          <a:bodyPr>
            <a:spAutoFit/>
          </a:bodyPr>
          <a:lstStyle/>
          <a:p>
            <a:pPr algn="ctr"/>
            <a:r>
              <a:rPr lang="en-US" sz="3200" b="1" u="sng">
                <a:latin typeface="Rockwell" pitchFamily="18" charset="0"/>
              </a:rPr>
              <a:t>Isotonic</a:t>
            </a:r>
            <a:r>
              <a:rPr lang="en-US" sz="3200" b="1">
                <a:latin typeface="Rockwell" pitchFamily="18" charset="0"/>
              </a:rPr>
              <a:t> – same strength on both sides of the membrane</a:t>
            </a:r>
          </a:p>
        </p:txBody>
      </p:sp>
      <p:pic>
        <p:nvPicPr>
          <p:cNvPr id="228354" name="Picture 2" descr="http://study.com/cimages/multimages/16/Isotonic.png"/>
          <p:cNvPicPr>
            <a:picLocks noChangeAspect="1" noChangeArrowheads="1"/>
          </p:cNvPicPr>
          <p:nvPr/>
        </p:nvPicPr>
        <p:blipFill>
          <a:blip r:embed="rId2" cstate="print"/>
          <a:srcRect/>
          <a:stretch>
            <a:fillRect/>
          </a:stretch>
        </p:blipFill>
        <p:spPr bwMode="auto">
          <a:xfrm>
            <a:off x="2362200" y="152400"/>
            <a:ext cx="3238500" cy="519959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Hypertonic-Cell-213x300.png"/>
          <p:cNvPicPr>
            <a:picLocks noChangeAspect="1"/>
          </p:cNvPicPr>
          <p:nvPr/>
        </p:nvPicPr>
        <p:blipFill>
          <a:blip r:embed="rId2" cstate="print"/>
          <a:srcRect/>
          <a:stretch>
            <a:fillRect/>
          </a:stretch>
        </p:blipFill>
        <p:spPr bwMode="auto">
          <a:xfrm>
            <a:off x="533400" y="590550"/>
            <a:ext cx="4283075" cy="5353050"/>
          </a:xfrm>
          <a:prstGeom prst="rect">
            <a:avLst/>
          </a:prstGeom>
          <a:noFill/>
          <a:ln w="9525">
            <a:noFill/>
            <a:miter lim="800000"/>
            <a:headEnd/>
            <a:tailEnd/>
          </a:ln>
        </p:spPr>
      </p:pic>
      <p:sp>
        <p:nvSpPr>
          <p:cNvPr id="26627" name="TextBox 2"/>
          <p:cNvSpPr txBox="1">
            <a:spLocks noChangeArrowheads="1"/>
          </p:cNvSpPr>
          <p:nvPr/>
        </p:nvSpPr>
        <p:spPr bwMode="auto">
          <a:xfrm>
            <a:off x="5181600" y="990600"/>
            <a:ext cx="3429000" cy="5632450"/>
          </a:xfrm>
          <a:prstGeom prst="rect">
            <a:avLst/>
          </a:prstGeom>
          <a:noFill/>
          <a:ln w="9525">
            <a:noFill/>
            <a:miter lim="800000"/>
            <a:headEnd/>
            <a:tailEnd/>
          </a:ln>
        </p:spPr>
        <p:txBody>
          <a:bodyPr>
            <a:spAutoFit/>
          </a:bodyPr>
          <a:lstStyle/>
          <a:p>
            <a:r>
              <a:rPr lang="en-US" sz="3600" b="1" u="sng">
                <a:latin typeface="Rockwell" pitchFamily="18" charset="0"/>
              </a:rPr>
              <a:t>Hypertonic</a:t>
            </a:r>
            <a:r>
              <a:rPr lang="en-US" sz="3600">
                <a:latin typeface="Rockwell" pitchFamily="18" charset="0"/>
              </a:rPr>
              <a:t> – above strength;</a:t>
            </a:r>
          </a:p>
          <a:p>
            <a:r>
              <a:rPr lang="en-US" sz="3600">
                <a:latin typeface="Rockwell" pitchFamily="18" charset="0"/>
              </a:rPr>
              <a:t>Higher concentration of solute;</a:t>
            </a:r>
          </a:p>
          <a:p>
            <a:r>
              <a:rPr lang="en-US" sz="3600">
                <a:latin typeface="Rockwell" pitchFamily="18" charset="0"/>
              </a:rPr>
              <a:t>Not enough water on the inside of the cell (shrivels)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hypotonic.jpg"/>
          <p:cNvPicPr>
            <a:picLocks noChangeAspect="1"/>
          </p:cNvPicPr>
          <p:nvPr/>
        </p:nvPicPr>
        <p:blipFill>
          <a:blip r:embed="rId2" cstate="print"/>
          <a:srcRect/>
          <a:stretch>
            <a:fillRect/>
          </a:stretch>
        </p:blipFill>
        <p:spPr bwMode="auto">
          <a:xfrm>
            <a:off x="1295400" y="2590800"/>
            <a:ext cx="6477000" cy="4008438"/>
          </a:xfrm>
          <a:prstGeom prst="rect">
            <a:avLst/>
          </a:prstGeom>
          <a:noFill/>
          <a:ln w="9525">
            <a:noFill/>
            <a:miter lim="800000"/>
            <a:headEnd/>
            <a:tailEnd/>
          </a:ln>
        </p:spPr>
      </p:pic>
      <p:sp>
        <p:nvSpPr>
          <p:cNvPr id="27651" name="TextBox 2"/>
          <p:cNvSpPr txBox="1">
            <a:spLocks noChangeArrowheads="1"/>
          </p:cNvSpPr>
          <p:nvPr/>
        </p:nvSpPr>
        <p:spPr bwMode="auto">
          <a:xfrm>
            <a:off x="1219200" y="685800"/>
            <a:ext cx="6553200" cy="1754188"/>
          </a:xfrm>
          <a:prstGeom prst="rect">
            <a:avLst/>
          </a:prstGeom>
          <a:noFill/>
          <a:ln w="9525">
            <a:noFill/>
            <a:miter lim="800000"/>
            <a:headEnd/>
            <a:tailEnd/>
          </a:ln>
        </p:spPr>
        <p:txBody>
          <a:bodyPr>
            <a:spAutoFit/>
          </a:bodyPr>
          <a:lstStyle/>
          <a:p>
            <a:r>
              <a:rPr lang="en-US" sz="3600" b="1" u="sng">
                <a:latin typeface="Rockwell" pitchFamily="18" charset="0"/>
              </a:rPr>
              <a:t>Hypotonic</a:t>
            </a:r>
            <a:r>
              <a:rPr lang="en-US" sz="3600">
                <a:latin typeface="Rockwell" pitchFamily="18" charset="0"/>
              </a:rPr>
              <a:t>: below strength; lower concentration of solute; full of water inside the cell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0" name="Picture 2" descr="a physicist, a biologist and a chemist...: "/>
          <p:cNvPicPr>
            <a:picLocks noChangeAspect="1" noChangeArrowheads="1"/>
          </p:cNvPicPr>
          <p:nvPr/>
        </p:nvPicPr>
        <p:blipFill>
          <a:blip r:embed="rId2" cstate="print"/>
          <a:srcRect/>
          <a:stretch>
            <a:fillRect/>
          </a:stretch>
        </p:blipFill>
        <p:spPr bwMode="auto">
          <a:xfrm>
            <a:off x="9144000" y="304800"/>
            <a:ext cx="4724400" cy="6182066"/>
          </a:xfrm>
          <a:prstGeom prst="rect">
            <a:avLst/>
          </a:prstGeom>
          <a:noFill/>
        </p:spPr>
      </p:pic>
      <p:pic>
        <p:nvPicPr>
          <p:cNvPr id="258050" name="Picture 2" descr="http://www.pointloma.edu/sites/default/files/filemanager/Biology/Grad_Biology/Diffusion_Cartoons/Diffusion__Osmosis_2_-_Slugs.JPG"/>
          <p:cNvPicPr>
            <a:picLocks noChangeAspect="1" noChangeArrowheads="1"/>
          </p:cNvPicPr>
          <p:nvPr/>
        </p:nvPicPr>
        <p:blipFill>
          <a:blip r:embed="rId3" cstate="print"/>
          <a:srcRect/>
          <a:stretch>
            <a:fillRect/>
          </a:stretch>
        </p:blipFill>
        <p:spPr bwMode="auto">
          <a:xfrm>
            <a:off x="381001" y="304799"/>
            <a:ext cx="8042996" cy="625691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AutoShape 2" descr="Image result for turgor pres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4916" name="AutoShape 4" descr="Image result for turgor pres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4918" name="AutoShape 6" descr="Image result for turgor pres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4920" name="Picture 8" descr="http://upload.wikimedia.org/wikipedia/commons/thumb/a/ab/Turgor_pressure_on_plant_cells_diagram.svg/2000px-Turgor_pressure_on_plant_cells_diagram.svg.png"/>
          <p:cNvPicPr>
            <a:picLocks noChangeAspect="1" noChangeArrowheads="1"/>
          </p:cNvPicPr>
          <p:nvPr/>
        </p:nvPicPr>
        <p:blipFill>
          <a:blip r:embed="rId2" cstate="print"/>
          <a:srcRect/>
          <a:stretch>
            <a:fillRect/>
          </a:stretch>
        </p:blipFill>
        <p:spPr bwMode="auto">
          <a:xfrm>
            <a:off x="0" y="1828800"/>
            <a:ext cx="9220200" cy="3641980"/>
          </a:xfrm>
          <a:prstGeom prst="rect">
            <a:avLst/>
          </a:prstGeom>
          <a:noFill/>
        </p:spPr>
      </p:pic>
      <p:sp>
        <p:nvSpPr>
          <p:cNvPr id="6" name="TextBox 5"/>
          <p:cNvSpPr txBox="1"/>
          <p:nvPr/>
        </p:nvSpPr>
        <p:spPr>
          <a:xfrm>
            <a:off x="685800" y="5867400"/>
            <a:ext cx="1905000" cy="369332"/>
          </a:xfrm>
          <a:prstGeom prst="rect">
            <a:avLst/>
          </a:prstGeom>
          <a:noFill/>
        </p:spPr>
        <p:txBody>
          <a:bodyPr wrap="square" rtlCol="0">
            <a:spAutoFit/>
          </a:bodyPr>
          <a:lstStyle/>
          <a:p>
            <a:r>
              <a:rPr lang="en-US" dirty="0" err="1" smtClean="0"/>
              <a:t>Plamolysis</a:t>
            </a:r>
            <a:endParaRPr lang="en-US" dirty="0"/>
          </a:p>
        </p:txBody>
      </p:sp>
      <p:sp>
        <p:nvSpPr>
          <p:cNvPr id="7" name="TextBox 6"/>
          <p:cNvSpPr txBox="1"/>
          <p:nvPr/>
        </p:nvSpPr>
        <p:spPr>
          <a:xfrm>
            <a:off x="6629400" y="5867400"/>
            <a:ext cx="1752600" cy="646331"/>
          </a:xfrm>
          <a:prstGeom prst="rect">
            <a:avLst/>
          </a:prstGeom>
          <a:noFill/>
        </p:spPr>
        <p:txBody>
          <a:bodyPr wrap="square" rtlCol="0">
            <a:spAutoFit/>
          </a:bodyPr>
          <a:lstStyle/>
          <a:p>
            <a:r>
              <a:rPr lang="en-US" dirty="0" err="1" smtClean="0"/>
              <a:t>Turgor</a:t>
            </a:r>
            <a:r>
              <a:rPr lang="en-US" dirty="0" smtClean="0"/>
              <a:t> Pressure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609600" y="304800"/>
            <a:ext cx="7391400" cy="2554545"/>
          </a:xfrm>
          <a:prstGeom prst="rect">
            <a:avLst/>
          </a:prstGeom>
          <a:noFill/>
          <a:ln w="9525">
            <a:noFill/>
            <a:miter lim="800000"/>
            <a:headEnd/>
            <a:tailEnd/>
          </a:ln>
        </p:spPr>
        <p:txBody>
          <a:bodyPr>
            <a:spAutoFit/>
          </a:bodyPr>
          <a:lstStyle/>
          <a:p>
            <a:pPr algn="ctr"/>
            <a:r>
              <a:rPr lang="en-US" sz="3200" dirty="0">
                <a:latin typeface="Rockwell" pitchFamily="18" charset="0"/>
              </a:rPr>
              <a:t>Facilitated Diffusion – movement of larger particles through special CHANNEL PROTEINS.</a:t>
            </a:r>
          </a:p>
          <a:p>
            <a:pPr algn="ctr"/>
            <a:r>
              <a:rPr lang="en-US" sz="3200" dirty="0">
                <a:latin typeface="Rockwell" pitchFamily="18" charset="0"/>
              </a:rPr>
              <a:t>NO ENERGY is required</a:t>
            </a:r>
            <a:r>
              <a:rPr lang="en-US" sz="3200" dirty="0" smtClean="0">
                <a:latin typeface="Rockwell" pitchFamily="18" charset="0"/>
              </a:rPr>
              <a:t>.</a:t>
            </a:r>
          </a:p>
          <a:p>
            <a:pPr algn="ctr"/>
            <a:r>
              <a:rPr lang="en-US" sz="3200" dirty="0" smtClean="0">
                <a:solidFill>
                  <a:srgbClr val="FFFF00"/>
                </a:solidFill>
                <a:latin typeface="Rockwell" pitchFamily="18" charset="0"/>
              </a:rPr>
              <a:t>Example: Glucose</a:t>
            </a:r>
            <a:endParaRPr lang="en-US" sz="3200" dirty="0">
              <a:solidFill>
                <a:srgbClr val="FFFF00"/>
              </a:solidFill>
              <a:latin typeface="Rockwell" pitchFamily="18" charset="0"/>
            </a:endParaRPr>
          </a:p>
        </p:txBody>
      </p:sp>
      <p:pic>
        <p:nvPicPr>
          <p:cNvPr id="28675" name="Picture 2" descr="Facilitated_diffusion_image.png"/>
          <p:cNvPicPr>
            <a:picLocks noChangeAspect="1"/>
          </p:cNvPicPr>
          <p:nvPr/>
        </p:nvPicPr>
        <p:blipFill>
          <a:blip r:embed="rId2" cstate="print"/>
          <a:srcRect/>
          <a:stretch>
            <a:fillRect/>
          </a:stretch>
        </p:blipFill>
        <p:spPr bwMode="auto">
          <a:xfrm>
            <a:off x="1295400" y="3052763"/>
            <a:ext cx="6629400"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52400" y="685800"/>
            <a:ext cx="4038600" cy="4800600"/>
          </a:xfrm>
          <a:prstGeom prst="rect">
            <a:avLst/>
          </a:prstGeom>
          <a:noFill/>
          <a:ln w="9525">
            <a:noFill/>
            <a:miter lim="800000"/>
            <a:headEnd/>
            <a:tailEnd/>
          </a:ln>
        </p:spPr>
        <p:txBody>
          <a:bodyPr>
            <a:spAutoFit/>
          </a:bodyPr>
          <a:lstStyle/>
          <a:p>
            <a:r>
              <a:rPr lang="en-US" sz="3600">
                <a:latin typeface="Rockwell" pitchFamily="18" charset="0"/>
              </a:rPr>
              <a:t>Active Transport – movement across membrane AGAINST the concentration gradient.</a:t>
            </a:r>
          </a:p>
          <a:p>
            <a:r>
              <a:rPr lang="en-US" sz="3600">
                <a:latin typeface="Rockwell" pitchFamily="18" charset="0"/>
              </a:rPr>
              <a:t>Needs ENERGY to occur</a:t>
            </a:r>
            <a:r>
              <a:rPr lang="en-US">
                <a:latin typeface="Rockwell" pitchFamily="18" charset="0"/>
              </a:rPr>
              <a:t>. </a:t>
            </a:r>
          </a:p>
          <a:p>
            <a:endParaRPr lang="en-US">
              <a:latin typeface="Rockwell" pitchFamily="18" charset="0"/>
            </a:endParaRPr>
          </a:p>
        </p:txBody>
      </p:sp>
      <p:pic>
        <p:nvPicPr>
          <p:cNvPr id="29699" name="Picture 2" descr="activeT.gif"/>
          <p:cNvPicPr>
            <a:picLocks noChangeAspect="1"/>
          </p:cNvPicPr>
          <p:nvPr/>
        </p:nvPicPr>
        <p:blipFill>
          <a:blip r:embed="rId2" cstate="print"/>
          <a:srcRect/>
          <a:stretch>
            <a:fillRect/>
          </a:stretch>
        </p:blipFill>
        <p:spPr bwMode="auto">
          <a:xfrm>
            <a:off x="4170363" y="1295400"/>
            <a:ext cx="4973637"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descr="Beware of phagocytosis."/>
          <p:cNvPicPr>
            <a:picLocks noChangeAspect="1" noChangeArrowheads="1"/>
          </p:cNvPicPr>
          <p:nvPr/>
        </p:nvPicPr>
        <p:blipFill>
          <a:blip r:embed="rId2" cstate="print"/>
          <a:srcRect/>
          <a:stretch>
            <a:fillRect/>
          </a:stretch>
        </p:blipFill>
        <p:spPr bwMode="auto">
          <a:xfrm>
            <a:off x="2971800" y="0"/>
            <a:ext cx="3190596" cy="661035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635px-Scheme_sodium-potassium_pump-en.svg.png"/>
          <p:cNvPicPr>
            <a:picLocks noChangeAspect="1"/>
          </p:cNvPicPr>
          <p:nvPr/>
        </p:nvPicPr>
        <p:blipFill>
          <a:blip r:embed="rId2" cstate="print"/>
          <a:srcRect/>
          <a:stretch>
            <a:fillRect/>
          </a:stretch>
        </p:blipFill>
        <p:spPr bwMode="auto">
          <a:xfrm>
            <a:off x="496888" y="1600200"/>
            <a:ext cx="7980362" cy="3581400"/>
          </a:xfrm>
          <a:prstGeom prst="rect">
            <a:avLst/>
          </a:prstGeom>
          <a:noFill/>
          <a:ln w="9525">
            <a:noFill/>
            <a:miter lim="800000"/>
            <a:headEnd/>
            <a:tailEnd/>
          </a:ln>
        </p:spPr>
      </p:pic>
      <p:sp>
        <p:nvSpPr>
          <p:cNvPr id="30723" name="TextBox 2"/>
          <p:cNvSpPr txBox="1">
            <a:spLocks noChangeArrowheads="1"/>
          </p:cNvSpPr>
          <p:nvPr/>
        </p:nvSpPr>
        <p:spPr bwMode="auto">
          <a:xfrm>
            <a:off x="457200" y="685800"/>
            <a:ext cx="8305800" cy="954088"/>
          </a:xfrm>
          <a:prstGeom prst="rect">
            <a:avLst/>
          </a:prstGeom>
          <a:noFill/>
          <a:ln w="9525">
            <a:noFill/>
            <a:miter lim="800000"/>
            <a:headEnd/>
            <a:tailEnd/>
          </a:ln>
        </p:spPr>
        <p:txBody>
          <a:bodyPr>
            <a:spAutoFit/>
          </a:bodyPr>
          <a:lstStyle/>
          <a:p>
            <a:pPr algn="ctr"/>
            <a:r>
              <a:rPr lang="en-US" sz="2800" b="1" u="sng">
                <a:latin typeface="Rockwell" pitchFamily="18" charset="0"/>
              </a:rPr>
              <a:t>Sodium Potassium Pump</a:t>
            </a:r>
            <a:br>
              <a:rPr lang="en-US" sz="2800" b="1" u="sng">
                <a:latin typeface="Rockwell" pitchFamily="18" charset="0"/>
              </a:rPr>
            </a:br>
            <a:r>
              <a:rPr lang="en-US" sz="2800" b="1" u="sng">
                <a:latin typeface="Rockwell" pitchFamily="18" charset="0"/>
              </a:rPr>
              <a:t> (active transport example)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US" dirty="0" smtClean="0"/>
              <a:t>Topic 4: Cell Division</a:t>
            </a:r>
            <a:endParaRPr lang="en-US" dirty="0"/>
          </a:p>
        </p:txBody>
      </p:sp>
      <p:sp>
        <p:nvSpPr>
          <p:cNvPr id="31747" name="TextBox 2"/>
          <p:cNvSpPr txBox="1">
            <a:spLocks noChangeArrowheads="1"/>
          </p:cNvSpPr>
          <p:nvPr/>
        </p:nvSpPr>
        <p:spPr bwMode="auto">
          <a:xfrm>
            <a:off x="838200" y="2057400"/>
            <a:ext cx="5287963" cy="2832100"/>
          </a:xfrm>
          <a:prstGeom prst="rect">
            <a:avLst/>
          </a:prstGeom>
          <a:noFill/>
          <a:ln w="9525">
            <a:noFill/>
            <a:miter lim="800000"/>
            <a:headEnd/>
            <a:tailEnd/>
          </a:ln>
        </p:spPr>
        <p:txBody>
          <a:bodyPr wrap="none">
            <a:spAutoFit/>
          </a:bodyPr>
          <a:lstStyle/>
          <a:p>
            <a:r>
              <a:rPr lang="en-US" sz="4000" dirty="0"/>
              <a:t>Why do cells divide?? </a:t>
            </a:r>
          </a:p>
          <a:p>
            <a:pPr>
              <a:buFont typeface="Wingdings" pitchFamily="2" charset="2"/>
              <a:buChar char="ü"/>
            </a:pPr>
            <a:r>
              <a:rPr lang="en-US" sz="4000"/>
              <a:t>	</a:t>
            </a:r>
            <a:r>
              <a:rPr lang="en-US" sz="4000" smtClean="0"/>
              <a:t>growth</a:t>
            </a:r>
            <a:r>
              <a:rPr lang="en-US" sz="4000"/>
              <a:t>		</a:t>
            </a:r>
          </a:p>
          <a:p>
            <a:pPr>
              <a:buFont typeface="Wingdings" pitchFamily="2" charset="2"/>
              <a:buChar char="ü"/>
            </a:pPr>
            <a:r>
              <a:rPr lang="en-US" sz="4000" dirty="0"/>
              <a:t>	repair</a:t>
            </a:r>
          </a:p>
          <a:p>
            <a:pPr>
              <a:buFont typeface="Wingdings" pitchFamily="2" charset="2"/>
              <a:buChar char="ü"/>
            </a:pPr>
            <a:r>
              <a:rPr lang="en-US" sz="4000" dirty="0"/>
              <a:t>	reproduction</a:t>
            </a:r>
          </a:p>
          <a:p>
            <a:endParaRPr lang="en-US" dirty="0"/>
          </a:p>
        </p:txBody>
      </p:sp>
      <p:pic>
        <p:nvPicPr>
          <p:cNvPr id="31748" name="Picture 3" descr="stock-vector-cell-division-mitosis-vector-scheme-112083344.jpg"/>
          <p:cNvPicPr>
            <a:picLocks noChangeAspect="1"/>
          </p:cNvPicPr>
          <p:nvPr/>
        </p:nvPicPr>
        <p:blipFill>
          <a:blip r:embed="rId2" cstate="print"/>
          <a:srcRect/>
          <a:stretch>
            <a:fillRect/>
          </a:stretch>
        </p:blipFill>
        <p:spPr bwMode="auto">
          <a:xfrm>
            <a:off x="5165725" y="3200400"/>
            <a:ext cx="3063875"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Clever Periodic Tables: "/>
          <p:cNvPicPr>
            <a:picLocks noChangeAspect="1" noChangeArrowheads="1"/>
          </p:cNvPicPr>
          <p:nvPr/>
        </p:nvPicPr>
        <p:blipFill>
          <a:blip r:embed="rId2" cstate="print"/>
          <a:srcRect/>
          <a:stretch>
            <a:fillRect/>
          </a:stretch>
        </p:blipFill>
        <p:spPr bwMode="auto">
          <a:xfrm>
            <a:off x="2057400" y="228600"/>
            <a:ext cx="4572000" cy="6282266"/>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Homologous Chromosomes</a:t>
            </a:r>
            <a:endParaRPr lang="en-US" dirty="0"/>
          </a:p>
        </p:txBody>
      </p:sp>
      <p:pic>
        <p:nvPicPr>
          <p:cNvPr id="295938" name="Picture 2" descr="http://www.phschool.com/science/biology_place/labbench/lab3/images/homologs.gif"/>
          <p:cNvPicPr>
            <a:picLocks noChangeAspect="1" noChangeArrowheads="1"/>
          </p:cNvPicPr>
          <p:nvPr/>
        </p:nvPicPr>
        <p:blipFill>
          <a:blip r:embed="rId2" cstate="print"/>
          <a:srcRect/>
          <a:stretch>
            <a:fillRect/>
          </a:stretch>
        </p:blipFill>
        <p:spPr bwMode="auto">
          <a:xfrm>
            <a:off x="228600" y="1447800"/>
            <a:ext cx="3092476" cy="4953000"/>
          </a:xfrm>
          <a:prstGeom prst="rect">
            <a:avLst/>
          </a:prstGeom>
          <a:noFill/>
        </p:spPr>
      </p:pic>
      <p:pic>
        <p:nvPicPr>
          <p:cNvPr id="295940" name="Picture 4" descr="http://www.stanford.edu/group/hopes/cgi-bin/wordpress/wp-content/uploads/2011/02/f_b11homolgs_s.jpg"/>
          <p:cNvPicPr>
            <a:picLocks noChangeAspect="1" noChangeArrowheads="1"/>
          </p:cNvPicPr>
          <p:nvPr/>
        </p:nvPicPr>
        <p:blipFill>
          <a:blip r:embed="rId3" cstate="print"/>
          <a:srcRect/>
          <a:stretch>
            <a:fillRect/>
          </a:stretch>
        </p:blipFill>
        <p:spPr bwMode="auto">
          <a:xfrm>
            <a:off x="3282464" y="1905000"/>
            <a:ext cx="5861536" cy="3810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Science Jokes: 27 Geeky One-Liners Nerds Will Love (SLIDESHOW): "/>
          <p:cNvPicPr>
            <a:picLocks noChangeAspect="1" noChangeArrowheads="1"/>
          </p:cNvPicPr>
          <p:nvPr/>
        </p:nvPicPr>
        <p:blipFill>
          <a:blip r:embed="rId2" cstate="print"/>
          <a:srcRect/>
          <a:stretch>
            <a:fillRect/>
          </a:stretch>
        </p:blipFill>
        <p:spPr bwMode="auto">
          <a:xfrm>
            <a:off x="1600200" y="81238"/>
            <a:ext cx="4953000" cy="654942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Cell Reproduction</a:t>
            </a:r>
          </a:p>
        </p:txBody>
      </p:sp>
      <p:sp>
        <p:nvSpPr>
          <p:cNvPr id="19459" name="Text Placeholder 2"/>
          <p:cNvSpPr>
            <a:spLocks noGrp="1"/>
          </p:cNvSpPr>
          <p:nvPr>
            <p:ph type="body" idx="1"/>
          </p:nvPr>
        </p:nvSpPr>
        <p:spPr>
          <a:xfrm>
            <a:off x="457200" y="1219200"/>
            <a:ext cx="4040188" cy="639763"/>
          </a:xfrm>
        </p:spPr>
        <p:txBody>
          <a:bodyPr/>
          <a:lstStyle/>
          <a:p>
            <a:r>
              <a:rPr lang="en-US" smtClean="0"/>
              <a:t>Mitosis- body cells</a:t>
            </a:r>
          </a:p>
        </p:txBody>
      </p:sp>
      <p:sp>
        <p:nvSpPr>
          <p:cNvPr id="19461" name="Text Placeholder 4"/>
          <p:cNvSpPr>
            <a:spLocks noGrp="1"/>
          </p:cNvSpPr>
          <p:nvPr>
            <p:ph type="body" sz="half" idx="3"/>
          </p:nvPr>
        </p:nvSpPr>
        <p:spPr>
          <a:xfrm>
            <a:off x="4648200" y="1143000"/>
            <a:ext cx="4041775" cy="639763"/>
          </a:xfrm>
        </p:spPr>
        <p:txBody>
          <a:bodyPr/>
          <a:lstStyle/>
          <a:p>
            <a:r>
              <a:rPr lang="en-US" smtClean="0"/>
              <a:t>Meiosis- sex cells</a:t>
            </a:r>
          </a:p>
        </p:txBody>
      </p:sp>
      <p:sp>
        <p:nvSpPr>
          <p:cNvPr id="19460" name="Content Placeholder 3"/>
          <p:cNvSpPr>
            <a:spLocks noGrp="1"/>
          </p:cNvSpPr>
          <p:nvPr>
            <p:ph sz="quarter" idx="2"/>
          </p:nvPr>
        </p:nvSpPr>
        <p:spPr>
          <a:xfrm>
            <a:off x="457200" y="1828800"/>
            <a:ext cx="4040188" cy="4297363"/>
          </a:xfrm>
        </p:spPr>
        <p:txBody>
          <a:bodyPr/>
          <a:lstStyle/>
          <a:p>
            <a:r>
              <a:rPr lang="en-US" dirty="0" smtClean="0"/>
              <a:t>Prophase</a:t>
            </a:r>
          </a:p>
          <a:p>
            <a:r>
              <a:rPr lang="en-US" dirty="0" smtClean="0"/>
              <a:t>Metaphase</a:t>
            </a:r>
          </a:p>
          <a:p>
            <a:r>
              <a:rPr lang="en-US" dirty="0" smtClean="0"/>
              <a:t>Anaphase</a:t>
            </a:r>
          </a:p>
          <a:p>
            <a:r>
              <a:rPr lang="en-US" dirty="0" err="1" smtClean="0"/>
              <a:t>Telophase</a:t>
            </a:r>
            <a:endParaRPr lang="en-US" dirty="0" smtClean="0"/>
          </a:p>
          <a:p>
            <a:endParaRPr lang="en-US" dirty="0" smtClean="0"/>
          </a:p>
          <a:p>
            <a:r>
              <a:rPr lang="en-US" dirty="0" smtClean="0"/>
              <a:t>2 cells -exact copies</a:t>
            </a:r>
          </a:p>
        </p:txBody>
      </p:sp>
      <p:sp>
        <p:nvSpPr>
          <p:cNvPr id="19462" name="Content Placeholder 5"/>
          <p:cNvSpPr>
            <a:spLocks noGrp="1"/>
          </p:cNvSpPr>
          <p:nvPr>
            <p:ph sz="quarter" idx="4"/>
          </p:nvPr>
        </p:nvSpPr>
        <p:spPr>
          <a:xfrm>
            <a:off x="4645025" y="1752600"/>
            <a:ext cx="4041775" cy="5105400"/>
          </a:xfrm>
        </p:spPr>
        <p:txBody>
          <a:bodyPr/>
          <a:lstStyle/>
          <a:p>
            <a:r>
              <a:rPr lang="en-US" smtClean="0"/>
              <a:t>Prophase I</a:t>
            </a:r>
          </a:p>
          <a:p>
            <a:r>
              <a:rPr lang="en-US" smtClean="0"/>
              <a:t>Metaphase I</a:t>
            </a:r>
          </a:p>
          <a:p>
            <a:r>
              <a:rPr lang="en-US" smtClean="0"/>
              <a:t>Anaphase I</a:t>
            </a:r>
          </a:p>
          <a:p>
            <a:r>
              <a:rPr lang="en-US" smtClean="0"/>
              <a:t>Telophase I</a:t>
            </a:r>
          </a:p>
          <a:p>
            <a:r>
              <a:rPr lang="en-US" smtClean="0"/>
              <a:t>Prophase II</a:t>
            </a:r>
          </a:p>
          <a:p>
            <a:r>
              <a:rPr lang="en-US" smtClean="0"/>
              <a:t>Metaphase II</a:t>
            </a:r>
          </a:p>
          <a:p>
            <a:r>
              <a:rPr lang="en-US" smtClean="0"/>
              <a:t>Anaphase II</a:t>
            </a:r>
          </a:p>
          <a:p>
            <a:r>
              <a:rPr lang="en-US" smtClean="0"/>
              <a:t>Telophase II</a:t>
            </a:r>
          </a:p>
          <a:p>
            <a:endParaRPr lang="en-US" smtClean="0"/>
          </a:p>
          <a:p>
            <a:r>
              <a:rPr lang="en-US" smtClean="0"/>
              <a:t>4 cells - half the # of chromosomes</a:t>
            </a:r>
          </a:p>
        </p:txBody>
      </p:sp>
      <p:sp>
        <p:nvSpPr>
          <p:cNvPr id="19463" name="Slide Number Placeholder 6"/>
          <p:cNvSpPr>
            <a:spLocks noGrp="1"/>
          </p:cNvSpPr>
          <p:nvPr>
            <p:ph type="sldNum" sz="quarter" idx="12"/>
          </p:nvPr>
        </p:nvSpPr>
        <p:spPr>
          <a:noFill/>
        </p:spPr>
        <p:txBody>
          <a:bodyPr/>
          <a:lstStyle/>
          <a:p>
            <a:fld id="{995B66AC-D4B4-4AA5-882A-855DFB857349}" type="slidenum">
              <a:rPr lang="en-US" smtClean="0"/>
              <a:pPr/>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53218"/>
            <a:ext cx="2590800" cy="1143000"/>
          </a:xfrm>
        </p:spPr>
        <p:txBody>
          <a:bodyPr>
            <a:normAutofit fontScale="90000"/>
          </a:bodyPr>
          <a:lstStyle/>
          <a:p>
            <a:pPr indent="0" eaLnBrk="1" hangingPunct="1">
              <a:defRPr/>
            </a:pPr>
            <a:r>
              <a:rPr lang="en-US" dirty="0" smtClean="0"/>
              <a:t>Cell cycle </a:t>
            </a:r>
            <a:endParaRPr lang="en-US" dirty="0"/>
          </a:p>
        </p:txBody>
      </p:sp>
      <p:pic>
        <p:nvPicPr>
          <p:cNvPr id="32771" name="Picture 3" descr="cellcyclediagram.jpg"/>
          <p:cNvPicPr>
            <a:picLocks noChangeAspect="1"/>
          </p:cNvPicPr>
          <p:nvPr/>
        </p:nvPicPr>
        <p:blipFill>
          <a:blip r:embed="rId2" cstate="print"/>
          <a:srcRect/>
          <a:stretch>
            <a:fillRect/>
          </a:stretch>
        </p:blipFill>
        <p:spPr bwMode="auto">
          <a:xfrm>
            <a:off x="304800" y="304800"/>
            <a:ext cx="67056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US" dirty="0" err="1" smtClean="0"/>
              <a:t>Interphase</a:t>
            </a:r>
            <a:endParaRPr lang="en-US" dirty="0"/>
          </a:p>
        </p:txBody>
      </p:sp>
      <p:sp>
        <p:nvSpPr>
          <p:cNvPr id="33795" name="TextBox 2"/>
          <p:cNvSpPr txBox="1">
            <a:spLocks noChangeArrowheads="1"/>
          </p:cNvSpPr>
          <p:nvPr/>
        </p:nvSpPr>
        <p:spPr bwMode="auto">
          <a:xfrm>
            <a:off x="381000" y="1752600"/>
            <a:ext cx="4267200" cy="3970318"/>
          </a:xfrm>
          <a:prstGeom prst="rect">
            <a:avLst/>
          </a:prstGeom>
          <a:noFill/>
          <a:ln w="9525">
            <a:noFill/>
            <a:miter lim="800000"/>
            <a:headEnd/>
            <a:tailEnd/>
          </a:ln>
        </p:spPr>
        <p:txBody>
          <a:bodyPr>
            <a:spAutoFit/>
          </a:bodyPr>
          <a:lstStyle/>
          <a:p>
            <a:r>
              <a:rPr lang="en-US" sz="3600" dirty="0"/>
              <a:t>G1 = growth phase</a:t>
            </a:r>
          </a:p>
          <a:p>
            <a:endParaRPr lang="en-US" sz="3600" dirty="0"/>
          </a:p>
          <a:p>
            <a:r>
              <a:rPr lang="en-US" sz="3600" dirty="0"/>
              <a:t>S = DNA Synthesis </a:t>
            </a:r>
          </a:p>
          <a:p>
            <a:endParaRPr lang="en-US" sz="3600" dirty="0"/>
          </a:p>
          <a:p>
            <a:r>
              <a:rPr lang="en-US" sz="3600" dirty="0"/>
              <a:t>G2 = </a:t>
            </a:r>
            <a:r>
              <a:rPr lang="en-US" sz="3600" dirty="0" smtClean="0"/>
              <a:t> more growth &amp; makes </a:t>
            </a:r>
            <a:r>
              <a:rPr lang="en-US" sz="3600" dirty="0"/>
              <a:t>more organelles </a:t>
            </a:r>
          </a:p>
        </p:txBody>
      </p:sp>
      <p:pic>
        <p:nvPicPr>
          <p:cNvPr id="33796" name="Picture 3" descr="mitosis.gif"/>
          <p:cNvPicPr>
            <a:picLocks noChangeAspect="1"/>
          </p:cNvPicPr>
          <p:nvPr/>
        </p:nvPicPr>
        <p:blipFill>
          <a:blip r:embed="rId2" cstate="print"/>
          <a:srcRect/>
          <a:stretch>
            <a:fillRect/>
          </a:stretch>
        </p:blipFill>
        <p:spPr bwMode="auto">
          <a:xfrm>
            <a:off x="4191000" y="1193800"/>
            <a:ext cx="5241925" cy="566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REgs3iXZ_j4/TWLAA46VLWI/AAAAAAAAGi0/P9UQb7-0P64/s1600/mitosis_phase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685800"/>
            <a:ext cx="4648200" cy="44190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76200"/>
            <a:ext cx="8229600" cy="487362"/>
          </a:xfrm>
        </p:spPr>
        <p:txBody>
          <a:bodyPr>
            <a:normAutofit fontScale="90000"/>
          </a:bodyPr>
          <a:lstStyle/>
          <a:p>
            <a:r>
              <a:rPr lang="en-US" dirty="0" smtClean="0"/>
              <a:t>Cell Division (Mitosis)</a:t>
            </a:r>
            <a:endParaRPr lang="en-US" dirty="0"/>
          </a:p>
        </p:txBody>
      </p:sp>
      <p:sp>
        <p:nvSpPr>
          <p:cNvPr id="3" name="Content Placeholder 2"/>
          <p:cNvSpPr>
            <a:spLocks noGrp="1"/>
          </p:cNvSpPr>
          <p:nvPr>
            <p:ph idx="1"/>
          </p:nvPr>
        </p:nvSpPr>
        <p:spPr>
          <a:xfrm>
            <a:off x="152400" y="762000"/>
            <a:ext cx="4419600" cy="5791200"/>
          </a:xfrm>
        </p:spPr>
        <p:txBody>
          <a:bodyPr>
            <a:normAutofit fontScale="85000" lnSpcReduction="20000"/>
          </a:bodyPr>
          <a:lstStyle/>
          <a:p>
            <a:pPr marL="0" indent="0">
              <a:buNone/>
            </a:pPr>
            <a:r>
              <a:rPr lang="en-US" dirty="0" smtClean="0"/>
              <a:t>Cell division results in two identical </a:t>
            </a:r>
            <a:r>
              <a:rPr lang="en-US" i="1" dirty="0" smtClean="0"/>
              <a:t>daughter cells.</a:t>
            </a:r>
          </a:p>
          <a:p>
            <a:pPr marL="0" indent="0">
              <a:buNone/>
            </a:pPr>
            <a:r>
              <a:rPr lang="en-US" dirty="0" smtClean="0"/>
              <a:t>The process of cell divisions occurs in three parts:</a:t>
            </a:r>
          </a:p>
          <a:p>
            <a:r>
              <a:rPr lang="en-US" b="1" dirty="0" smtClean="0">
                <a:solidFill>
                  <a:srgbClr val="FF0000"/>
                </a:solidFill>
              </a:rPr>
              <a:t>Interphase </a:t>
            </a:r>
            <a:r>
              <a:rPr lang="en-US" dirty="0" smtClean="0">
                <a:solidFill>
                  <a:srgbClr val="FF0000"/>
                </a:solidFill>
              </a:rPr>
              <a:t>- </a:t>
            </a:r>
            <a:r>
              <a:rPr lang="en-US" dirty="0" smtClean="0"/>
              <a:t>duplication of chromosomes and preparing the nucleus for division</a:t>
            </a:r>
          </a:p>
          <a:p>
            <a:r>
              <a:rPr lang="en-US" b="1" dirty="0" smtClean="0">
                <a:solidFill>
                  <a:srgbClr val="FF0000"/>
                </a:solidFill>
              </a:rPr>
              <a:t>Mitosis</a:t>
            </a:r>
            <a:r>
              <a:rPr lang="en-US" dirty="0" smtClean="0"/>
              <a:t> – organized division of the nucleus into two identical nuclei</a:t>
            </a:r>
          </a:p>
          <a:p>
            <a:r>
              <a:rPr lang="en-US" b="1" dirty="0" smtClean="0">
                <a:solidFill>
                  <a:srgbClr val="FF0000"/>
                </a:solidFill>
              </a:rPr>
              <a:t>Cytokinesis</a:t>
            </a:r>
            <a:r>
              <a:rPr lang="en-US" dirty="0" smtClean="0"/>
              <a:t>- division of the cell and cellular contents into two identical daughter cells</a:t>
            </a:r>
          </a:p>
          <a:p>
            <a:pPr>
              <a:buNone/>
            </a:pPr>
            <a:endParaRPr lang="en-US" dirty="0"/>
          </a:p>
        </p:txBody>
      </p:sp>
    </p:spTree>
    <p:extLst>
      <p:ext uri="{BB962C8B-B14F-4D97-AF65-F5344CB8AC3E}">
        <p14:creationId xmlns:p14="http://schemas.microsoft.com/office/powerpoint/2010/main" xmlns="" val="32344268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use as into to microscope slides mitosis lab: "/>
          <p:cNvPicPr>
            <a:picLocks noChangeAspect="1" noChangeArrowheads="1"/>
          </p:cNvPicPr>
          <p:nvPr/>
        </p:nvPicPr>
        <p:blipFill>
          <a:blip r:embed="rId2" cstate="print"/>
          <a:srcRect/>
          <a:stretch>
            <a:fillRect/>
          </a:stretch>
        </p:blipFill>
        <p:spPr bwMode="auto">
          <a:xfrm>
            <a:off x="1219200" y="342900"/>
            <a:ext cx="6248400" cy="62484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US" dirty="0" smtClean="0"/>
              <a:t>Mitosis</a:t>
            </a:r>
            <a:endParaRPr lang="en-US" dirty="0"/>
          </a:p>
        </p:txBody>
      </p:sp>
      <p:pic>
        <p:nvPicPr>
          <p:cNvPr id="34819" name="Picture 2" descr="MITOSIS (1).gif"/>
          <p:cNvPicPr>
            <a:picLocks noChangeAspect="1"/>
          </p:cNvPicPr>
          <p:nvPr/>
        </p:nvPicPr>
        <p:blipFill>
          <a:blip r:embed="rId2" cstate="print"/>
          <a:srcRect/>
          <a:stretch>
            <a:fillRect/>
          </a:stretch>
        </p:blipFill>
        <p:spPr bwMode="auto">
          <a:xfrm>
            <a:off x="381000" y="0"/>
            <a:ext cx="4286250" cy="6724650"/>
          </a:xfrm>
          <a:prstGeom prst="rect">
            <a:avLst/>
          </a:prstGeom>
          <a:noFill/>
          <a:ln w="9525">
            <a:noFill/>
            <a:miter lim="800000"/>
            <a:headEnd/>
            <a:tailEnd/>
          </a:ln>
        </p:spPr>
      </p:pic>
      <p:sp>
        <p:nvSpPr>
          <p:cNvPr id="34820" name="TextBox 3"/>
          <p:cNvSpPr txBox="1">
            <a:spLocks noChangeArrowheads="1"/>
          </p:cNvSpPr>
          <p:nvPr/>
        </p:nvSpPr>
        <p:spPr bwMode="auto">
          <a:xfrm>
            <a:off x="4953000" y="1752600"/>
            <a:ext cx="4038600" cy="4246563"/>
          </a:xfrm>
          <a:prstGeom prst="rect">
            <a:avLst/>
          </a:prstGeom>
          <a:noFill/>
          <a:ln w="9525">
            <a:noFill/>
            <a:miter lim="800000"/>
            <a:headEnd/>
            <a:tailEnd/>
          </a:ln>
        </p:spPr>
        <p:txBody>
          <a:bodyPr>
            <a:spAutoFit/>
          </a:bodyPr>
          <a:lstStyle/>
          <a:p>
            <a:r>
              <a:rPr lang="en-US" sz="2800"/>
              <a:t>Prophase: *chromosomes are visible</a:t>
            </a:r>
          </a:p>
          <a:p>
            <a:r>
              <a:rPr lang="en-US" sz="2800"/>
              <a:t>*nuclear envelope breaks</a:t>
            </a:r>
          </a:p>
          <a:p>
            <a:r>
              <a:rPr lang="en-US" sz="2800"/>
              <a:t>Metaphase: *chromosomes line up in middle</a:t>
            </a:r>
          </a:p>
          <a:p>
            <a:r>
              <a:rPr lang="en-US" sz="2800"/>
              <a:t>*spindle fibers attach</a:t>
            </a:r>
          </a:p>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pPr indent="0" eaLnBrk="1" hangingPunct="1">
              <a:defRPr/>
            </a:pPr>
            <a:endParaRPr lang="en-US"/>
          </a:p>
        </p:txBody>
      </p:sp>
      <p:pic>
        <p:nvPicPr>
          <p:cNvPr id="35843" name="Picture 2" descr="MITOSIS (1).gif"/>
          <p:cNvPicPr>
            <a:picLocks noChangeAspect="1"/>
          </p:cNvPicPr>
          <p:nvPr/>
        </p:nvPicPr>
        <p:blipFill>
          <a:blip r:embed="rId2" cstate="print"/>
          <a:srcRect/>
          <a:stretch>
            <a:fillRect/>
          </a:stretch>
        </p:blipFill>
        <p:spPr bwMode="auto">
          <a:xfrm>
            <a:off x="4648200" y="0"/>
            <a:ext cx="4191000" cy="6630988"/>
          </a:xfrm>
          <a:prstGeom prst="rect">
            <a:avLst/>
          </a:prstGeom>
          <a:noFill/>
          <a:ln w="9525">
            <a:noFill/>
            <a:miter lim="800000"/>
            <a:headEnd/>
            <a:tailEnd/>
          </a:ln>
        </p:spPr>
      </p:pic>
      <p:sp>
        <p:nvSpPr>
          <p:cNvPr id="35844" name="TextBox 3"/>
          <p:cNvSpPr txBox="1">
            <a:spLocks noChangeArrowheads="1"/>
          </p:cNvSpPr>
          <p:nvPr/>
        </p:nvSpPr>
        <p:spPr bwMode="auto">
          <a:xfrm>
            <a:off x="533400" y="609600"/>
            <a:ext cx="4038600" cy="5970588"/>
          </a:xfrm>
          <a:prstGeom prst="rect">
            <a:avLst/>
          </a:prstGeom>
          <a:noFill/>
          <a:ln w="9525">
            <a:noFill/>
            <a:miter lim="800000"/>
            <a:headEnd/>
            <a:tailEnd/>
          </a:ln>
        </p:spPr>
        <p:txBody>
          <a:bodyPr>
            <a:spAutoFit/>
          </a:bodyPr>
          <a:lstStyle/>
          <a:p>
            <a:r>
              <a:rPr lang="en-US" sz="2800"/>
              <a:t>Anaphase: spindle fibers pull sister chromatids apart</a:t>
            </a:r>
          </a:p>
          <a:p>
            <a:r>
              <a:rPr lang="en-US" sz="2800"/>
              <a:t>Telophase: chromosomes loosen and nuclear envelope re-forms</a:t>
            </a:r>
          </a:p>
          <a:p>
            <a:endParaRPr lang="en-US" sz="2800"/>
          </a:p>
          <a:p>
            <a:r>
              <a:rPr lang="en-US" sz="2800"/>
              <a:t>Results in 2  2Ncells </a:t>
            </a:r>
          </a:p>
          <a:p>
            <a:endParaRPr lang="en-US" sz="2800"/>
          </a:p>
          <a:p>
            <a:r>
              <a:rPr lang="en-US" sz="2800"/>
              <a:t>Daughter cells genetically identical to the parent cell</a:t>
            </a:r>
          </a:p>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ytokinesis6.jpg"/>
          <p:cNvPicPr>
            <a:picLocks noChangeAspect="1"/>
          </p:cNvPicPr>
          <p:nvPr/>
        </p:nvPicPr>
        <p:blipFill>
          <a:blip r:embed="rId2" cstate="print"/>
          <a:srcRect/>
          <a:stretch>
            <a:fillRect/>
          </a:stretch>
        </p:blipFill>
        <p:spPr bwMode="auto">
          <a:xfrm>
            <a:off x="457200" y="0"/>
            <a:ext cx="8229600" cy="653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2400"/>
            <a:ext cx="7772400" cy="685800"/>
          </a:xfrm>
        </p:spPr>
        <p:txBody>
          <a:bodyPr>
            <a:normAutofit fontScale="90000"/>
          </a:bodyPr>
          <a:lstStyle/>
          <a:p>
            <a:pPr>
              <a:defRPr/>
            </a:pPr>
            <a:r>
              <a:rPr lang="en-US" dirty="0" smtClean="0"/>
              <a:t>Prefixes/Suffixes</a:t>
            </a:r>
            <a:endParaRPr lang="en-US" dirty="0"/>
          </a:p>
        </p:txBody>
      </p:sp>
      <p:sp>
        <p:nvSpPr>
          <p:cNvPr id="3" name="Subtitle 2"/>
          <p:cNvSpPr>
            <a:spLocks noGrp="1"/>
          </p:cNvSpPr>
          <p:nvPr>
            <p:ph type="subTitle" idx="4294967295"/>
          </p:nvPr>
        </p:nvSpPr>
        <p:spPr>
          <a:xfrm>
            <a:off x="0" y="838200"/>
            <a:ext cx="8763000" cy="5715000"/>
          </a:xfrm>
        </p:spPr>
        <p:txBody>
          <a:bodyPr>
            <a:normAutofit/>
          </a:bodyPr>
          <a:lstStyle/>
          <a:p>
            <a:pPr algn="l">
              <a:lnSpc>
                <a:spcPct val="150000"/>
              </a:lnSpc>
              <a:buFontTx/>
              <a:buChar char="-"/>
              <a:defRPr/>
            </a:pPr>
            <a:r>
              <a:rPr lang="en-US" sz="1800" dirty="0" smtClean="0"/>
              <a:t> Hetero- – different   </a:t>
            </a:r>
            <a:r>
              <a:rPr lang="en-US" sz="1800" b="1" dirty="0" smtClean="0"/>
              <a:t>Hetero</a:t>
            </a:r>
            <a:r>
              <a:rPr lang="en-US" sz="1800" dirty="0" smtClean="0"/>
              <a:t>zygous</a:t>
            </a:r>
          </a:p>
          <a:p>
            <a:pPr algn="l">
              <a:lnSpc>
                <a:spcPct val="150000"/>
              </a:lnSpc>
              <a:buFontTx/>
              <a:buChar char="-"/>
              <a:defRPr/>
            </a:pPr>
            <a:r>
              <a:rPr lang="en-US" sz="1800" dirty="0" smtClean="0"/>
              <a:t> Homo- – same	    </a:t>
            </a:r>
            <a:r>
              <a:rPr lang="en-US" sz="1800" b="1" dirty="0" smtClean="0"/>
              <a:t>Homo</a:t>
            </a:r>
            <a:r>
              <a:rPr lang="en-US" sz="1800" dirty="0" smtClean="0"/>
              <a:t>zygous</a:t>
            </a:r>
          </a:p>
          <a:p>
            <a:pPr algn="l">
              <a:lnSpc>
                <a:spcPct val="150000"/>
              </a:lnSpc>
              <a:buFontTx/>
              <a:buChar char="-"/>
              <a:defRPr/>
            </a:pPr>
            <a:r>
              <a:rPr lang="en-US" sz="1800" dirty="0"/>
              <a:t> </a:t>
            </a:r>
            <a:r>
              <a:rPr lang="en-US" sz="1800" dirty="0" smtClean="0"/>
              <a:t>Hydro- – water	    </a:t>
            </a:r>
            <a:r>
              <a:rPr lang="en-US" sz="1800" b="1" dirty="0" smtClean="0"/>
              <a:t>Hydro</a:t>
            </a:r>
            <a:r>
              <a:rPr lang="en-US" sz="1800" dirty="0" smtClean="0"/>
              <a:t>ponic	</a:t>
            </a:r>
          </a:p>
          <a:p>
            <a:pPr algn="l">
              <a:lnSpc>
                <a:spcPct val="150000"/>
              </a:lnSpc>
              <a:buFontTx/>
              <a:buChar char="-"/>
              <a:defRPr/>
            </a:pPr>
            <a:r>
              <a:rPr lang="en-US" sz="1800" dirty="0" smtClean="0"/>
              <a:t> Pseudo- – false	    </a:t>
            </a:r>
            <a:r>
              <a:rPr lang="en-US" sz="1800" b="1" dirty="0" err="1" smtClean="0"/>
              <a:t>Pseudo</a:t>
            </a:r>
            <a:r>
              <a:rPr lang="en-US" sz="1800" dirty="0" err="1" smtClean="0"/>
              <a:t>pod</a:t>
            </a:r>
            <a:r>
              <a:rPr lang="en-US" sz="1800" dirty="0" smtClean="0"/>
              <a:t>	</a:t>
            </a:r>
          </a:p>
          <a:p>
            <a:pPr algn="l">
              <a:lnSpc>
                <a:spcPct val="150000"/>
              </a:lnSpc>
              <a:buFontTx/>
              <a:buChar char="-"/>
              <a:defRPr/>
            </a:pPr>
            <a:r>
              <a:rPr lang="en-US" sz="1800" dirty="0"/>
              <a:t> </a:t>
            </a:r>
            <a:r>
              <a:rPr lang="en-US" sz="1800" dirty="0" smtClean="0"/>
              <a:t>Lys-, </a:t>
            </a:r>
            <a:r>
              <a:rPr lang="en-US" sz="1800" dirty="0" err="1" smtClean="0"/>
              <a:t>Lyso</a:t>
            </a:r>
            <a:r>
              <a:rPr lang="en-US" sz="1800" dirty="0" smtClean="0"/>
              <a:t>-, -</a:t>
            </a:r>
            <a:r>
              <a:rPr lang="en-US" sz="1800" dirty="0" err="1" smtClean="0"/>
              <a:t>Lyse</a:t>
            </a:r>
            <a:r>
              <a:rPr lang="en-US" sz="1800" dirty="0" smtClean="0"/>
              <a:t> – Split	</a:t>
            </a:r>
            <a:r>
              <a:rPr lang="en-US" sz="1800" b="1" dirty="0" err="1" smtClean="0"/>
              <a:t>Lyso</a:t>
            </a:r>
            <a:r>
              <a:rPr lang="en-US" sz="1800" dirty="0" err="1" smtClean="0"/>
              <a:t>some</a:t>
            </a:r>
            <a:r>
              <a:rPr lang="en-US" sz="1800" dirty="0" smtClean="0"/>
              <a:t>, Hydro</a:t>
            </a:r>
            <a:r>
              <a:rPr lang="en-US" sz="1800" b="1" dirty="0" smtClean="0"/>
              <a:t>lysi</a:t>
            </a:r>
            <a:r>
              <a:rPr lang="en-US" sz="1800" dirty="0" smtClean="0"/>
              <a:t>s</a:t>
            </a:r>
          </a:p>
          <a:p>
            <a:pPr algn="l">
              <a:lnSpc>
                <a:spcPct val="150000"/>
              </a:lnSpc>
              <a:buFontTx/>
              <a:buChar char="-"/>
              <a:defRPr/>
            </a:pPr>
            <a:r>
              <a:rPr lang="en-US" sz="1800" dirty="0"/>
              <a:t> </a:t>
            </a:r>
            <a:r>
              <a:rPr lang="en-US" sz="1800" dirty="0" smtClean="0"/>
              <a:t>a-, an- - without	    </a:t>
            </a:r>
            <a:r>
              <a:rPr lang="en-US" sz="1800" b="1" dirty="0" smtClean="0"/>
              <a:t>An</a:t>
            </a:r>
            <a:r>
              <a:rPr lang="en-US" sz="1800" dirty="0" smtClean="0"/>
              <a:t>aerobic</a:t>
            </a:r>
          </a:p>
          <a:p>
            <a:pPr algn="l">
              <a:lnSpc>
                <a:spcPct val="150000"/>
              </a:lnSpc>
              <a:defRPr/>
            </a:pPr>
            <a:r>
              <a:rPr lang="en-US" sz="1800" dirty="0" smtClean="0"/>
              <a:t>- pod, -</a:t>
            </a:r>
            <a:r>
              <a:rPr lang="en-US" sz="1800" dirty="0" err="1" smtClean="0"/>
              <a:t>ped</a:t>
            </a:r>
            <a:r>
              <a:rPr lang="en-US" sz="1800" dirty="0" smtClean="0"/>
              <a:t> – foot	    Gastro</a:t>
            </a:r>
            <a:r>
              <a:rPr lang="en-US" sz="1800" b="1" dirty="0" smtClean="0"/>
              <a:t>pod</a:t>
            </a:r>
          </a:p>
          <a:p>
            <a:pPr algn="l">
              <a:lnSpc>
                <a:spcPct val="150000"/>
              </a:lnSpc>
              <a:defRPr/>
            </a:pPr>
            <a:r>
              <a:rPr lang="en-US" sz="1800" dirty="0" smtClean="0"/>
              <a:t>- </a:t>
            </a:r>
            <a:r>
              <a:rPr lang="en-US" sz="1800" dirty="0" err="1" smtClean="0"/>
              <a:t>philia</a:t>
            </a:r>
            <a:r>
              <a:rPr lang="en-US" sz="1800" dirty="0" smtClean="0"/>
              <a:t> – love of	    Hydro</a:t>
            </a:r>
            <a:r>
              <a:rPr lang="en-US" sz="1800" b="1" dirty="0" smtClean="0"/>
              <a:t>philic, Phila</a:t>
            </a:r>
            <a:r>
              <a:rPr lang="en-US" sz="1800" dirty="0" smtClean="0"/>
              <a:t>delphia</a:t>
            </a:r>
          </a:p>
          <a:p>
            <a:pPr algn="l">
              <a:lnSpc>
                <a:spcPct val="150000"/>
              </a:lnSpc>
              <a:defRPr/>
            </a:pPr>
            <a:r>
              <a:rPr lang="en-US" sz="1800" dirty="0" smtClean="0"/>
              <a:t>- phobia – fear of	    Arachno</a:t>
            </a:r>
            <a:r>
              <a:rPr lang="en-US" sz="1800" b="1" dirty="0" smtClean="0"/>
              <a:t>phobia</a:t>
            </a:r>
          </a:p>
          <a:p>
            <a:pPr algn="l">
              <a:lnSpc>
                <a:spcPct val="150000"/>
              </a:lnSpc>
              <a:defRPr/>
            </a:pPr>
            <a:r>
              <a:rPr lang="en-US" sz="1800" dirty="0" smtClean="0"/>
              <a:t>- </a:t>
            </a:r>
            <a:r>
              <a:rPr lang="en-US" sz="1800" dirty="0" err="1" smtClean="0"/>
              <a:t>Cyto</a:t>
            </a:r>
            <a:r>
              <a:rPr lang="en-US" sz="1800" dirty="0" smtClean="0"/>
              <a:t> – cell	    </a:t>
            </a:r>
            <a:r>
              <a:rPr lang="en-US" sz="1800" b="1" dirty="0" err="1" smtClean="0"/>
              <a:t>Cyto</a:t>
            </a:r>
            <a:r>
              <a:rPr lang="en-US" sz="1800" dirty="0" err="1" smtClean="0"/>
              <a:t>chrome</a:t>
            </a:r>
            <a:endParaRPr lang="en-US" sz="1800" dirty="0" smtClean="0"/>
          </a:p>
          <a:p>
            <a:pPr algn="l">
              <a:lnSpc>
                <a:spcPct val="150000"/>
              </a:lnSpc>
              <a:buFontTx/>
              <a:buChar char="-"/>
              <a:defRPr/>
            </a:pPr>
            <a:r>
              <a:rPr lang="en-US" sz="1800" dirty="0" smtClean="0"/>
              <a:t> </a:t>
            </a:r>
            <a:r>
              <a:rPr lang="en-US" sz="1800" dirty="0" err="1" smtClean="0"/>
              <a:t>Chrom</a:t>
            </a:r>
            <a:r>
              <a:rPr lang="en-US" sz="1800" dirty="0" smtClean="0"/>
              <a:t>, chromo-color	    </a:t>
            </a:r>
            <a:r>
              <a:rPr lang="en-US" sz="1800" b="1" dirty="0" err="1" smtClean="0"/>
              <a:t>Chrom</a:t>
            </a:r>
            <a:r>
              <a:rPr lang="en-US" sz="1800" dirty="0" err="1" smtClean="0"/>
              <a:t>atophore</a:t>
            </a:r>
            <a:endParaRPr lang="en-US" sz="1800" dirty="0" smtClean="0"/>
          </a:p>
          <a:p>
            <a:pPr algn="l">
              <a:lnSpc>
                <a:spcPct val="150000"/>
              </a:lnSpc>
              <a:buFontTx/>
              <a:buChar char="-"/>
              <a:defRPr/>
            </a:pPr>
            <a:r>
              <a:rPr lang="en-US" sz="1800" dirty="0"/>
              <a:t> </a:t>
            </a:r>
            <a:r>
              <a:rPr lang="en-US" sz="1800" dirty="0" smtClean="0"/>
              <a:t>logy – study of	    Bio</a:t>
            </a:r>
            <a:r>
              <a:rPr lang="en-US" sz="1800" b="1" dirty="0" smtClean="0"/>
              <a:t>logy</a:t>
            </a:r>
            <a:endParaRPr lang="en-US" sz="1800" dirty="0" smtClean="0"/>
          </a:p>
          <a:p>
            <a:pPr algn="l">
              <a:lnSpc>
                <a:spcPct val="150000"/>
              </a:lnSpc>
              <a:buFontTx/>
              <a:buChar char="-"/>
              <a:defRPr/>
            </a:pPr>
            <a:r>
              <a:rPr lang="en-US" sz="1800" dirty="0"/>
              <a:t> </a:t>
            </a:r>
            <a:r>
              <a:rPr lang="en-US" sz="1800" dirty="0" smtClean="0"/>
              <a:t>zoo, </a:t>
            </a:r>
            <a:r>
              <a:rPr lang="en-US" sz="1800" dirty="0" err="1" smtClean="0"/>
              <a:t>zoa</a:t>
            </a:r>
            <a:r>
              <a:rPr lang="en-US" sz="1800" dirty="0" smtClean="0"/>
              <a:t> – animal     Proto</a:t>
            </a:r>
            <a:r>
              <a:rPr lang="en-US" sz="1800" b="1" dirty="0" smtClean="0"/>
              <a:t>zoa</a:t>
            </a:r>
            <a:endParaRPr lang="en-US" sz="1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indent="0" eaLnBrk="1" hangingPunct="1">
              <a:defRPr/>
            </a:pPr>
            <a:r>
              <a:rPr lang="en-US" dirty="0" smtClean="0"/>
              <a:t>Meiosis – cell division to produce gametes (sperm &amp; egg)</a:t>
            </a:r>
            <a:endParaRPr lang="en-US" dirty="0"/>
          </a:p>
        </p:txBody>
      </p:sp>
      <p:sp>
        <p:nvSpPr>
          <p:cNvPr id="37891" name="TextBox 2"/>
          <p:cNvSpPr txBox="1">
            <a:spLocks noChangeArrowheads="1"/>
          </p:cNvSpPr>
          <p:nvPr/>
        </p:nvSpPr>
        <p:spPr bwMode="auto">
          <a:xfrm>
            <a:off x="990600" y="1600200"/>
            <a:ext cx="7239000" cy="2586038"/>
          </a:xfrm>
          <a:prstGeom prst="rect">
            <a:avLst/>
          </a:prstGeom>
          <a:noFill/>
          <a:ln w="9525">
            <a:noFill/>
            <a:miter lim="800000"/>
            <a:headEnd/>
            <a:tailEnd/>
          </a:ln>
        </p:spPr>
        <p:txBody>
          <a:bodyPr>
            <a:spAutoFit/>
          </a:bodyPr>
          <a:lstStyle/>
          <a:p>
            <a:r>
              <a:rPr lang="en-US" sz="3600"/>
              <a:t>Produces cells with haploid (single set) chromosomes</a:t>
            </a:r>
          </a:p>
          <a:p>
            <a:r>
              <a:rPr lang="en-US" sz="3600"/>
              <a:t>Human gametes – sperm &amp; egg – have 23 chromosomes each.</a:t>
            </a:r>
          </a:p>
          <a:p>
            <a:r>
              <a:rPr lang="en-US"/>
              <a:t> </a:t>
            </a:r>
          </a:p>
        </p:txBody>
      </p:sp>
      <p:pic>
        <p:nvPicPr>
          <p:cNvPr id="37892" name="Picture 3" descr="SomaticGameteCellLG.gif"/>
          <p:cNvPicPr>
            <a:picLocks noChangeAspect="1"/>
          </p:cNvPicPr>
          <p:nvPr/>
        </p:nvPicPr>
        <p:blipFill>
          <a:blip r:embed="rId2" cstate="print"/>
          <a:srcRect/>
          <a:stretch>
            <a:fillRect/>
          </a:stretch>
        </p:blipFill>
        <p:spPr bwMode="auto">
          <a:xfrm>
            <a:off x="1219200" y="3810000"/>
            <a:ext cx="6411913"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152400" y="228600"/>
            <a:ext cx="3276600" cy="5632450"/>
          </a:xfrm>
          <a:prstGeom prst="rect">
            <a:avLst/>
          </a:prstGeom>
          <a:noFill/>
          <a:ln w="9525">
            <a:noFill/>
            <a:miter lim="800000"/>
            <a:headEnd/>
            <a:tailEnd/>
          </a:ln>
        </p:spPr>
        <p:txBody>
          <a:bodyPr>
            <a:spAutoFit/>
          </a:bodyPr>
          <a:lstStyle/>
          <a:p>
            <a:r>
              <a:rPr lang="en-US" sz="3600"/>
              <a:t>Meiosis is a REDUCTION DIVISION </a:t>
            </a:r>
          </a:p>
          <a:p>
            <a:r>
              <a:rPr lang="en-US" sz="3600"/>
              <a:t>2N (diploid) to N (haploid)</a:t>
            </a:r>
          </a:p>
          <a:p>
            <a:endParaRPr lang="en-US" sz="3600"/>
          </a:p>
          <a:p>
            <a:r>
              <a:rPr lang="en-US" sz="3600"/>
              <a:t>2 sets of divisions Meiosis I and Meiosis II</a:t>
            </a:r>
          </a:p>
        </p:txBody>
      </p:sp>
      <p:pic>
        <p:nvPicPr>
          <p:cNvPr id="38915" name="Picture 3" descr="meiosisstages2.gif"/>
          <p:cNvPicPr>
            <a:picLocks noChangeAspect="1"/>
          </p:cNvPicPr>
          <p:nvPr/>
        </p:nvPicPr>
        <p:blipFill>
          <a:blip r:embed="rId3" cstate="print"/>
          <a:srcRect/>
          <a:stretch>
            <a:fillRect/>
          </a:stretch>
        </p:blipFill>
        <p:spPr bwMode="auto">
          <a:xfrm>
            <a:off x="3505200" y="0"/>
            <a:ext cx="541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descr="https://s-media-cache-ak0.pinimg.com/236x/84/a0/48/84a048e1c48d718fc88f6ac66605aa74.jpg"/>
          <p:cNvPicPr>
            <a:picLocks noChangeAspect="1" noChangeArrowheads="1"/>
          </p:cNvPicPr>
          <p:nvPr/>
        </p:nvPicPr>
        <p:blipFill>
          <a:blip r:embed="rId2" cstate="print"/>
          <a:srcRect/>
          <a:stretch>
            <a:fillRect/>
          </a:stretch>
        </p:blipFill>
        <p:spPr bwMode="auto">
          <a:xfrm>
            <a:off x="2133600" y="2057400"/>
            <a:ext cx="5052290" cy="2825859"/>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457200" y="533400"/>
            <a:ext cx="8458200" cy="3816350"/>
          </a:xfrm>
          <a:prstGeom prst="rect">
            <a:avLst/>
          </a:prstGeom>
          <a:noFill/>
          <a:ln w="9525">
            <a:noFill/>
            <a:miter lim="800000"/>
            <a:headEnd/>
            <a:tailEnd/>
          </a:ln>
        </p:spPr>
        <p:txBody>
          <a:bodyPr>
            <a:spAutoFit/>
          </a:bodyPr>
          <a:lstStyle/>
          <a:p>
            <a:pPr algn="ctr"/>
            <a:r>
              <a:rPr lang="en-US" sz="3200"/>
              <a:t>Meiosis I</a:t>
            </a:r>
          </a:p>
          <a:p>
            <a:r>
              <a:rPr lang="en-US" sz="3200"/>
              <a:t>Interphase</a:t>
            </a:r>
          </a:p>
          <a:p>
            <a:r>
              <a:rPr lang="en-US" sz="3200"/>
              <a:t>Prophase I – homologous chromsomes pair up and form tetrads (4 sister chromatids)</a:t>
            </a:r>
          </a:p>
          <a:p>
            <a:r>
              <a:rPr lang="en-US" sz="3200"/>
              <a:t> CROSSING OVER – parts of chromatids may exchange genes creating new combinations of alleles</a:t>
            </a:r>
          </a:p>
          <a:p>
            <a:endParaRPr lang="en-US"/>
          </a:p>
        </p:txBody>
      </p:sp>
      <p:pic>
        <p:nvPicPr>
          <p:cNvPr id="39939" name="Picture 2" descr="crossing over.jpg"/>
          <p:cNvPicPr>
            <a:picLocks noChangeAspect="1"/>
          </p:cNvPicPr>
          <p:nvPr/>
        </p:nvPicPr>
        <p:blipFill>
          <a:blip r:embed="rId2" cstate="print"/>
          <a:srcRect/>
          <a:stretch>
            <a:fillRect/>
          </a:stretch>
        </p:blipFill>
        <p:spPr bwMode="auto">
          <a:xfrm>
            <a:off x="1524000" y="3962400"/>
            <a:ext cx="6019800" cy="266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phschool.com/science/biology_place/labbench/lab3/images/crossovr.gif"/>
          <p:cNvPicPr>
            <a:picLocks noChangeAspect="1" noChangeArrowheads="1"/>
          </p:cNvPicPr>
          <p:nvPr/>
        </p:nvPicPr>
        <p:blipFill>
          <a:blip r:embed="rId2" cstate="print"/>
          <a:srcRect/>
          <a:stretch>
            <a:fillRect/>
          </a:stretch>
        </p:blipFill>
        <p:spPr bwMode="auto">
          <a:xfrm>
            <a:off x="609600" y="1600200"/>
            <a:ext cx="3429000" cy="4572002"/>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meiosisstages2.gif"/>
          <p:cNvPicPr>
            <a:picLocks noChangeAspect="1"/>
          </p:cNvPicPr>
          <p:nvPr/>
        </p:nvPicPr>
        <p:blipFill>
          <a:blip r:embed="rId3" cstate="print"/>
          <a:srcRect/>
          <a:stretch>
            <a:fillRect/>
          </a:stretch>
        </p:blipFill>
        <p:spPr bwMode="auto">
          <a:xfrm>
            <a:off x="838200" y="0"/>
            <a:ext cx="685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descr="http://www.pointloma.edu/sites/default/files/filemanager/Biology/Grad_Biology/Cell_Cartoons/Cell_Division_1_-_Hurt_Girl.JPG"/>
          <p:cNvPicPr>
            <a:picLocks noChangeAspect="1" noChangeArrowheads="1"/>
          </p:cNvPicPr>
          <p:nvPr/>
        </p:nvPicPr>
        <p:blipFill>
          <a:blip r:embed="rId2" cstate="print"/>
          <a:srcRect/>
          <a:stretch>
            <a:fillRect/>
          </a:stretch>
        </p:blipFill>
        <p:spPr bwMode="auto">
          <a:xfrm>
            <a:off x="338864" y="381000"/>
            <a:ext cx="8500336" cy="62484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533400" y="609600"/>
            <a:ext cx="7924800" cy="5016500"/>
          </a:xfrm>
          <a:prstGeom prst="rect">
            <a:avLst/>
          </a:prstGeom>
          <a:noFill/>
          <a:ln w="9525">
            <a:noFill/>
            <a:miter lim="800000"/>
            <a:headEnd/>
            <a:tailEnd/>
          </a:ln>
        </p:spPr>
        <p:txBody>
          <a:bodyPr>
            <a:spAutoFit/>
          </a:bodyPr>
          <a:lstStyle/>
          <a:p>
            <a:r>
              <a:rPr lang="en-US" sz="3200" b="1" u="sng"/>
              <a:t>Meiosis Results in Genetic Variation</a:t>
            </a:r>
          </a:p>
          <a:p>
            <a:pPr>
              <a:buFont typeface="Wingdings" pitchFamily="2" charset="2"/>
              <a:buChar char="ü"/>
            </a:pPr>
            <a:r>
              <a:rPr lang="en-US" sz="3200" b="1" u="sng"/>
              <a:t>crossing over</a:t>
            </a:r>
          </a:p>
          <a:p>
            <a:pPr>
              <a:buFont typeface="Wingdings" pitchFamily="2" charset="2"/>
              <a:buChar char="ü"/>
            </a:pPr>
            <a:r>
              <a:rPr lang="en-US" sz="3200" b="1" u="sng"/>
              <a:t>independent assortment </a:t>
            </a:r>
            <a:r>
              <a:rPr lang="en-US" sz="3200"/>
              <a:t>– chromosomes line up randomly during metaphase I and metaphase II</a:t>
            </a:r>
          </a:p>
          <a:p>
            <a:pPr>
              <a:buFont typeface="Wingdings" pitchFamily="2" charset="2"/>
              <a:buChar char="ü"/>
            </a:pPr>
            <a:r>
              <a:rPr lang="en-US" sz="3200"/>
              <a:t>genes of different traits can </a:t>
            </a:r>
            <a:r>
              <a:rPr lang="en-US" sz="3200" b="1" u="sng"/>
              <a:t>segregate</a:t>
            </a:r>
            <a:r>
              <a:rPr lang="en-US" sz="3200"/>
              <a:t>, or spread out, independently during the formation of gametes</a:t>
            </a:r>
          </a:p>
          <a:p>
            <a:pPr>
              <a:buFont typeface="Wingdings" pitchFamily="2" charset="2"/>
              <a:buChar char="ü"/>
            </a:pPr>
            <a:r>
              <a:rPr lang="en-US" sz="3200" b="1" u="sng"/>
              <a:t>errors</a:t>
            </a:r>
            <a:r>
              <a:rPr lang="en-US" sz="3200"/>
              <a:t> in meiosis can produce harmful effects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8" name="Picture 2" descr="#EdenFantasys helps me be ME with the What Defines You #Giveaway! I am big biology nerd. And I don't know why, but science, scientists, nerdy intelligent people have always been a turn on to me. Mmm talk science to me, baby!: "/>
          <p:cNvPicPr>
            <a:picLocks noChangeAspect="1" noChangeArrowheads="1"/>
          </p:cNvPicPr>
          <p:nvPr/>
        </p:nvPicPr>
        <p:blipFill>
          <a:blip r:embed="rId2" cstate="print"/>
          <a:srcRect/>
          <a:stretch>
            <a:fillRect/>
          </a:stretch>
        </p:blipFill>
        <p:spPr bwMode="auto">
          <a:xfrm>
            <a:off x="2743200" y="151660"/>
            <a:ext cx="4343400" cy="653618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sz="3600" dirty="0" smtClean="0"/>
              <a:t>Nondisjunction and </a:t>
            </a:r>
            <a:r>
              <a:rPr lang="en-US" sz="3600" dirty="0" err="1" smtClean="0"/>
              <a:t>Patau’s</a:t>
            </a:r>
            <a:r>
              <a:rPr lang="en-US" sz="3600" dirty="0" smtClean="0"/>
              <a:t> syndrome</a:t>
            </a:r>
            <a:endParaRPr lang="en-US" sz="3600" dirty="0"/>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descr="http://www.biology.iupui.edu/biocourses/N100/images/11nondisjunction.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93571" y="685800"/>
            <a:ext cx="3024292" cy="204651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biology.iupui.edu/biocourses/N100/images/Trisomy1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819401"/>
            <a:ext cx="3955593" cy="278246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07233" y="5715000"/>
            <a:ext cx="2816967" cy="369332"/>
          </a:xfrm>
          <a:prstGeom prst="rect">
            <a:avLst/>
          </a:prstGeom>
          <a:noFill/>
        </p:spPr>
        <p:txBody>
          <a:bodyPr wrap="square" rtlCol="0">
            <a:spAutoFit/>
          </a:bodyPr>
          <a:lstStyle/>
          <a:p>
            <a:r>
              <a:rPr lang="en-US" dirty="0" smtClean="0"/>
              <a:t>Karyotype of a normal male</a:t>
            </a:r>
            <a:endParaRPr lang="en-US" dirty="0"/>
          </a:p>
        </p:txBody>
      </p:sp>
      <p:pic>
        <p:nvPicPr>
          <p:cNvPr id="1032" name="Picture 8" descr="http://www.biology.iupui.edu/biocourses/N100/images/nmlmale.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233" y="2732314"/>
            <a:ext cx="4198484" cy="286955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029200" y="5728214"/>
            <a:ext cx="3505200" cy="923330"/>
          </a:xfrm>
          <a:prstGeom prst="rect">
            <a:avLst/>
          </a:prstGeom>
          <a:noFill/>
        </p:spPr>
        <p:txBody>
          <a:bodyPr wrap="square" rtlCol="0">
            <a:spAutoFit/>
          </a:bodyPr>
          <a:lstStyle/>
          <a:p>
            <a:r>
              <a:rPr lang="en-US" dirty="0" smtClean="0"/>
              <a:t>Karyotype of a </a:t>
            </a:r>
            <a:r>
              <a:rPr lang="en-US" dirty="0" err="1" smtClean="0"/>
              <a:t>Patau’s</a:t>
            </a:r>
            <a:r>
              <a:rPr lang="en-US" dirty="0" smtClean="0"/>
              <a:t> male (notice chromosome #13 has three chromosomes instead of two</a:t>
            </a:r>
            <a:endParaRPr lang="en-US" dirty="0"/>
          </a:p>
        </p:txBody>
      </p:sp>
      <p:sp>
        <p:nvSpPr>
          <p:cNvPr id="5" name="Rounded Rectangle 4"/>
          <p:cNvSpPr/>
          <p:nvPr/>
        </p:nvSpPr>
        <p:spPr>
          <a:xfrm>
            <a:off x="4876800" y="4419600"/>
            <a:ext cx="609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792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http://www.bcscience10.com/images/0_quiz-5.1-04.gif"/>
          <p:cNvPicPr>
            <a:picLocks noChangeAspect="1" noChangeArrowheads="1"/>
          </p:cNvPicPr>
          <p:nvPr/>
        </p:nvPicPr>
        <p:blipFill>
          <a:blip r:embed="rId2" cstate="print"/>
          <a:srcRect/>
          <a:stretch>
            <a:fillRect/>
          </a:stretch>
        </p:blipFill>
        <p:spPr bwMode="auto">
          <a:xfrm>
            <a:off x="1295400" y="228600"/>
            <a:ext cx="6619875" cy="2371726"/>
          </a:xfrm>
          <a:prstGeom prst="rect">
            <a:avLst/>
          </a:prstGeom>
          <a:noFill/>
        </p:spPr>
      </p:pic>
      <p:pic>
        <p:nvPicPr>
          <p:cNvPr id="351236" name="Picture 4" descr="http://cdn1.askiitians.com/Images/2014811-104639241-8127-acidsbases.gif"/>
          <p:cNvPicPr>
            <a:picLocks noChangeAspect="1" noChangeArrowheads="1"/>
          </p:cNvPicPr>
          <p:nvPr/>
        </p:nvPicPr>
        <p:blipFill>
          <a:blip r:embed="rId3" cstate="print"/>
          <a:srcRect/>
          <a:stretch>
            <a:fillRect/>
          </a:stretch>
        </p:blipFill>
        <p:spPr bwMode="auto">
          <a:xfrm>
            <a:off x="4343400" y="2667000"/>
            <a:ext cx="4238625" cy="3816388"/>
          </a:xfrm>
          <a:prstGeom prst="rect">
            <a:avLst/>
          </a:prstGeom>
          <a:noFill/>
        </p:spPr>
      </p:pic>
      <p:sp>
        <p:nvSpPr>
          <p:cNvPr id="6" name="TextBox 5"/>
          <p:cNvSpPr txBox="1"/>
          <p:nvPr/>
        </p:nvSpPr>
        <p:spPr>
          <a:xfrm>
            <a:off x="609600" y="3149025"/>
            <a:ext cx="3733800" cy="584775"/>
          </a:xfrm>
          <a:prstGeom prst="rect">
            <a:avLst/>
          </a:prstGeom>
          <a:noFill/>
        </p:spPr>
        <p:txBody>
          <a:bodyPr wrap="square" rtlCol="0">
            <a:spAutoFit/>
          </a:bodyPr>
          <a:lstStyle/>
          <a:p>
            <a:r>
              <a:rPr lang="en-US" sz="3200" dirty="0" smtClean="0"/>
              <a:t>Acids and Bases</a:t>
            </a:r>
            <a:endParaRPr lang="en-US"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cool Who studied biology: "/>
          <p:cNvPicPr>
            <a:picLocks noChangeAspect="1" noChangeArrowheads="1"/>
          </p:cNvPicPr>
          <p:nvPr/>
        </p:nvPicPr>
        <p:blipFill>
          <a:blip r:embed="rId2" cstate="print"/>
          <a:srcRect/>
          <a:stretch>
            <a:fillRect/>
          </a:stretch>
        </p:blipFill>
        <p:spPr bwMode="auto">
          <a:xfrm>
            <a:off x="2514600" y="228600"/>
            <a:ext cx="4038600" cy="6494232"/>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io1151b.nicerweb.com/Locked/media/ch13/13_09MitosisVMeiosi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10"/>
            <a:ext cx="9144000" cy="6854890"/>
          </a:xfrm>
          <a:prstGeom prst="rect">
            <a:avLst/>
          </a:prstGeom>
          <a:noFill/>
          <a:ln>
            <a:noFill/>
          </a:ln>
        </p:spPr>
      </p:pic>
    </p:spTree>
    <p:extLst>
      <p:ext uri="{BB962C8B-B14F-4D97-AF65-F5344CB8AC3E}">
        <p14:creationId xmlns:p14="http://schemas.microsoft.com/office/powerpoint/2010/main" xmlns="" val="40901235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Genetic jokes are always cool.: "/>
          <p:cNvPicPr>
            <a:picLocks noChangeAspect="1" noChangeArrowheads="1"/>
          </p:cNvPicPr>
          <p:nvPr/>
        </p:nvPicPr>
        <p:blipFill>
          <a:blip r:embed="rId2" cstate="print"/>
          <a:srcRect/>
          <a:stretch>
            <a:fillRect/>
          </a:stretch>
        </p:blipFill>
        <p:spPr bwMode="auto">
          <a:xfrm>
            <a:off x="990600" y="228600"/>
            <a:ext cx="6997446" cy="6339688"/>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391400" cy="6186309"/>
          </a:xfrm>
          <a:prstGeom prst="rect">
            <a:avLst/>
          </a:prstGeom>
          <a:noFill/>
        </p:spPr>
        <p:txBody>
          <a:bodyPr wrap="square" rtlCol="0">
            <a:spAutoFit/>
          </a:bodyPr>
          <a:lstStyle/>
          <a:p>
            <a:r>
              <a:rPr lang="en-US" dirty="0" smtClean="0"/>
              <a:t>Create a Venn Diagram Comparing Mitosis and Meiosis using the following words:</a:t>
            </a:r>
          </a:p>
          <a:p>
            <a:endParaRPr lang="en-US" dirty="0" smtClean="0"/>
          </a:p>
          <a:p>
            <a:r>
              <a:rPr lang="en-US" dirty="0" smtClean="0"/>
              <a:t>Diploid Cell				Prophase 1 and 2</a:t>
            </a:r>
          </a:p>
          <a:p>
            <a:r>
              <a:rPr lang="en-US" dirty="0" smtClean="0"/>
              <a:t>Haploid Cell 				Metaphase 1 and 2</a:t>
            </a:r>
          </a:p>
          <a:p>
            <a:r>
              <a:rPr lang="en-US" dirty="0" smtClean="0"/>
              <a:t>Prophase				Anaphase 1 and 2</a:t>
            </a:r>
          </a:p>
          <a:p>
            <a:r>
              <a:rPr lang="en-US" dirty="0" smtClean="0"/>
              <a:t>Metaphase				</a:t>
            </a:r>
            <a:r>
              <a:rPr lang="en-US" dirty="0" err="1" smtClean="0"/>
              <a:t>Telephase</a:t>
            </a:r>
            <a:r>
              <a:rPr lang="en-US" dirty="0" smtClean="0"/>
              <a:t> 1 and 2</a:t>
            </a:r>
          </a:p>
          <a:p>
            <a:r>
              <a:rPr lang="en-US" dirty="0" smtClean="0"/>
              <a:t>Anaphase				Body Cells</a:t>
            </a:r>
          </a:p>
          <a:p>
            <a:r>
              <a:rPr lang="en-US" dirty="0" err="1" smtClean="0"/>
              <a:t>Telephase</a:t>
            </a:r>
            <a:r>
              <a:rPr lang="en-US" dirty="0" smtClean="0"/>
              <a:t>				Gametes</a:t>
            </a:r>
          </a:p>
          <a:p>
            <a:r>
              <a:rPr lang="en-US" dirty="0" err="1" smtClean="0"/>
              <a:t>Cytokinesis</a:t>
            </a:r>
            <a:r>
              <a:rPr lang="en-US" dirty="0" smtClean="0"/>
              <a:t>				Somatic Cells</a:t>
            </a:r>
          </a:p>
          <a:p>
            <a:r>
              <a:rPr lang="en-US" dirty="0" smtClean="0"/>
              <a:t>Crossing Over</a:t>
            </a:r>
          </a:p>
          <a:p>
            <a:r>
              <a:rPr lang="en-US" dirty="0" smtClean="0"/>
              <a:t>2 identical cells</a:t>
            </a:r>
          </a:p>
          <a:p>
            <a:r>
              <a:rPr lang="en-US" dirty="0" smtClean="0"/>
              <a:t>4 different cells</a:t>
            </a:r>
          </a:p>
          <a:p>
            <a:r>
              <a:rPr lang="en-US" dirty="0" smtClean="0"/>
              <a:t>PMAT Once</a:t>
            </a:r>
          </a:p>
          <a:p>
            <a:r>
              <a:rPr lang="en-US" dirty="0" smtClean="0"/>
              <a:t>PMAT twice</a:t>
            </a:r>
          </a:p>
          <a:p>
            <a:r>
              <a:rPr lang="en-US" dirty="0" smtClean="0"/>
              <a:t>Homologous chromosomes separate</a:t>
            </a:r>
          </a:p>
          <a:p>
            <a:r>
              <a:rPr lang="en-US" dirty="0" smtClean="0"/>
              <a:t>Creates cells with 46 chromosomes</a:t>
            </a:r>
          </a:p>
          <a:p>
            <a:r>
              <a:rPr lang="en-US" dirty="0" smtClean="0"/>
              <a:t>Creates cells with 23 chromosomes</a:t>
            </a:r>
          </a:p>
          <a:p>
            <a:r>
              <a:rPr lang="en-US" dirty="0" smtClean="0"/>
              <a:t>Sperm</a:t>
            </a:r>
          </a:p>
          <a:p>
            <a:r>
              <a:rPr lang="en-US" dirty="0" smtClean="0"/>
              <a:t>Eggs</a:t>
            </a:r>
          </a:p>
          <a:p>
            <a:endParaRPr lang="en-US"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defRPr/>
            </a:pPr>
            <a:r>
              <a:rPr lang="en-US" dirty="0" smtClean="0"/>
              <a:t>Topic 5 Cellular Energy</a:t>
            </a:r>
            <a:endParaRPr lang="en-US" dirty="0"/>
          </a:p>
        </p:txBody>
      </p:sp>
      <p:sp>
        <p:nvSpPr>
          <p:cNvPr id="3" name="Text Placeholder 2"/>
          <p:cNvSpPr>
            <a:spLocks noGrp="1"/>
          </p:cNvSpPr>
          <p:nvPr>
            <p:ph type="body" idx="1"/>
          </p:nvPr>
        </p:nvSpPr>
        <p:spPr/>
        <p:txBody>
          <a:bodyPr/>
          <a:lstStyle/>
          <a:p>
            <a:pPr>
              <a:defRPr/>
            </a:pPr>
            <a:r>
              <a:rPr lang="en-US" sz="3200" dirty="0" smtClean="0"/>
              <a:t>AUTOTROPH	</a:t>
            </a:r>
            <a:endParaRPr lang="en-US" sz="3200" dirty="0"/>
          </a:p>
        </p:txBody>
      </p:sp>
      <p:sp>
        <p:nvSpPr>
          <p:cNvPr id="5" name="Text Placeholder 4"/>
          <p:cNvSpPr>
            <a:spLocks noGrp="1"/>
          </p:cNvSpPr>
          <p:nvPr>
            <p:ph type="body" sz="half" idx="3"/>
          </p:nvPr>
        </p:nvSpPr>
        <p:spPr/>
        <p:txBody>
          <a:bodyPr/>
          <a:lstStyle/>
          <a:p>
            <a:pPr>
              <a:defRPr/>
            </a:pPr>
            <a:r>
              <a:rPr lang="en-US" sz="3200" dirty="0" smtClean="0"/>
              <a:t>HETEROTROPHS</a:t>
            </a:r>
            <a:r>
              <a:rPr lang="en-US" dirty="0" smtClean="0"/>
              <a:t>	</a:t>
            </a:r>
            <a:endParaRPr lang="en-US" dirty="0"/>
          </a:p>
        </p:txBody>
      </p:sp>
      <p:sp>
        <p:nvSpPr>
          <p:cNvPr id="43013" name="Content Placeholder 3"/>
          <p:cNvSpPr>
            <a:spLocks noGrp="1"/>
          </p:cNvSpPr>
          <p:nvPr>
            <p:ph sz="quarter" idx="2"/>
          </p:nvPr>
        </p:nvSpPr>
        <p:spPr/>
        <p:txBody>
          <a:bodyPr/>
          <a:lstStyle/>
          <a:p>
            <a:r>
              <a:rPr lang="en-US" sz="3200" dirty="0" smtClean="0"/>
              <a:t>PRODUCERS</a:t>
            </a:r>
          </a:p>
          <a:p>
            <a:r>
              <a:rPr lang="en-US" sz="3200" dirty="0" smtClean="0"/>
              <a:t>-Creates own chemical energy (photosynthesis, chemosynthesis)</a:t>
            </a:r>
          </a:p>
          <a:p>
            <a:endParaRPr lang="en-US" sz="3200" dirty="0" smtClean="0"/>
          </a:p>
          <a:p>
            <a:r>
              <a:rPr lang="en-US" sz="3200" dirty="0" smtClean="0"/>
              <a:t>Plants, algae, bacteria </a:t>
            </a:r>
          </a:p>
        </p:txBody>
      </p:sp>
      <p:sp>
        <p:nvSpPr>
          <p:cNvPr id="43014" name="Content Placeholder 5"/>
          <p:cNvSpPr>
            <a:spLocks noGrp="1"/>
          </p:cNvSpPr>
          <p:nvPr>
            <p:ph sz="quarter" idx="4"/>
          </p:nvPr>
        </p:nvSpPr>
        <p:spPr/>
        <p:txBody>
          <a:bodyPr/>
          <a:lstStyle/>
          <a:p>
            <a:r>
              <a:rPr lang="en-US" sz="3200" smtClean="0"/>
              <a:t>CONSUMERS</a:t>
            </a:r>
          </a:p>
          <a:p>
            <a:r>
              <a:rPr lang="en-US" sz="3200" smtClean="0"/>
              <a:t>Can’t make own food, must obtain energy from another source</a:t>
            </a:r>
          </a:p>
          <a:p>
            <a:pPr>
              <a:buFont typeface="Wingdings 2" pitchFamily="18" charset="2"/>
              <a:buNone/>
            </a:pPr>
            <a:endParaRPr lang="en-US" sz="3200" smtClean="0"/>
          </a:p>
          <a:p>
            <a:r>
              <a:rPr lang="en-US" sz="3200" smtClean="0"/>
              <a:t>Animals, fungi</a:t>
            </a:r>
          </a:p>
          <a:p>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6"/>
          <p:cNvSpPr txBox="1">
            <a:spLocks noChangeArrowheads="1"/>
          </p:cNvSpPr>
          <p:nvPr/>
        </p:nvSpPr>
        <p:spPr bwMode="auto">
          <a:xfrm>
            <a:off x="304800" y="304800"/>
            <a:ext cx="8153400" cy="3539430"/>
          </a:xfrm>
          <a:prstGeom prst="rect">
            <a:avLst/>
          </a:prstGeom>
          <a:noFill/>
          <a:ln w="9525">
            <a:noFill/>
            <a:miter lim="800000"/>
            <a:headEnd/>
            <a:tailEnd/>
          </a:ln>
        </p:spPr>
        <p:txBody>
          <a:bodyPr>
            <a:spAutoFit/>
          </a:bodyPr>
          <a:lstStyle/>
          <a:p>
            <a:r>
              <a:rPr lang="en-US" sz="3200" b="1" u="sng" dirty="0"/>
              <a:t>Energy Molecules: </a:t>
            </a:r>
          </a:p>
          <a:p>
            <a:r>
              <a:rPr lang="en-US" sz="3200" b="1" dirty="0" smtClean="0"/>
              <a:t>Lipids</a:t>
            </a:r>
            <a:r>
              <a:rPr lang="en-US" sz="3200" dirty="0"/>
              <a:t>: long term				</a:t>
            </a:r>
          </a:p>
          <a:p>
            <a:endParaRPr lang="en-US" sz="3200" dirty="0"/>
          </a:p>
          <a:p>
            <a:endParaRPr lang="en-US" sz="3200" b="1" dirty="0" smtClean="0"/>
          </a:p>
          <a:p>
            <a:r>
              <a:rPr lang="en-US" sz="3200" b="1" dirty="0" smtClean="0"/>
              <a:t>Carbohydrates</a:t>
            </a:r>
            <a:r>
              <a:rPr lang="en-US" sz="3200" dirty="0"/>
              <a:t>: short term energy</a:t>
            </a:r>
          </a:p>
          <a:p>
            <a:endParaRPr lang="en-US" sz="3200" dirty="0"/>
          </a:p>
          <a:p>
            <a:r>
              <a:rPr lang="en-US" sz="3200" b="1" dirty="0"/>
              <a:t>ATP</a:t>
            </a:r>
            <a:r>
              <a:rPr lang="en-US" sz="3200" dirty="0"/>
              <a:t>: INSTANT energy form</a:t>
            </a:r>
          </a:p>
        </p:txBody>
      </p:sp>
      <p:pic>
        <p:nvPicPr>
          <p:cNvPr id="44035" name="Picture 7" descr="atpenergy.jpg"/>
          <p:cNvPicPr>
            <a:picLocks noChangeAspect="1"/>
          </p:cNvPicPr>
          <p:nvPr/>
        </p:nvPicPr>
        <p:blipFill>
          <a:blip r:embed="rId2" cstate="print"/>
          <a:srcRect/>
          <a:stretch>
            <a:fillRect/>
          </a:stretch>
        </p:blipFill>
        <p:spPr bwMode="auto">
          <a:xfrm>
            <a:off x="4114800" y="304800"/>
            <a:ext cx="4724400" cy="2057399"/>
          </a:xfrm>
          <a:prstGeom prst="rect">
            <a:avLst/>
          </a:prstGeom>
          <a:noFill/>
          <a:ln w="9525">
            <a:noFill/>
            <a:miter lim="800000"/>
            <a:headEnd/>
            <a:tailEnd/>
          </a:ln>
        </p:spPr>
      </p:pic>
      <p:pic>
        <p:nvPicPr>
          <p:cNvPr id="76802" name="Picture 2" descr="http://iws.collin.edu/biopage/faculty/mcculloch/1406/outlines/chapter%206/6-6b.JPG"/>
          <p:cNvPicPr>
            <a:picLocks noChangeAspect="1" noChangeArrowheads="1"/>
          </p:cNvPicPr>
          <p:nvPr/>
        </p:nvPicPr>
        <p:blipFill>
          <a:blip r:embed="rId3" cstate="print"/>
          <a:srcRect/>
          <a:stretch>
            <a:fillRect/>
          </a:stretch>
        </p:blipFill>
        <p:spPr bwMode="auto">
          <a:xfrm>
            <a:off x="609600" y="3733800"/>
            <a:ext cx="7681912" cy="28956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http://ih0.redbubble.net/image.13056732.2140/fig,royal_blue,mens,ffffff.u2.jpg"/>
          <p:cNvPicPr>
            <a:picLocks noChangeAspect="1" noChangeArrowheads="1"/>
          </p:cNvPicPr>
          <p:nvPr/>
        </p:nvPicPr>
        <p:blipFill>
          <a:blip r:embed="rId2" cstate="print"/>
          <a:srcRect/>
          <a:stretch>
            <a:fillRect/>
          </a:stretch>
        </p:blipFill>
        <p:spPr bwMode="auto">
          <a:xfrm>
            <a:off x="533400" y="914400"/>
            <a:ext cx="8229599" cy="52578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2" name="Picture 2" descr="I myself prefer people that are Photosynthesis.: "/>
          <p:cNvPicPr>
            <a:picLocks noChangeAspect="1" noChangeArrowheads="1"/>
          </p:cNvPicPr>
          <p:nvPr/>
        </p:nvPicPr>
        <p:blipFill>
          <a:blip r:embed="rId2" cstate="print"/>
          <a:srcRect/>
          <a:stretch>
            <a:fillRect/>
          </a:stretch>
        </p:blipFill>
        <p:spPr bwMode="auto">
          <a:xfrm>
            <a:off x="1752600" y="228600"/>
            <a:ext cx="4419600" cy="6491288"/>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https://encrypted-tbn1.gstatic.com/images?q=tbn:ANd9GcRmAdGdhXHqbWTyojiuExxnOCNO_6I0dELJpYK-Tfq6Ehsk9G8W"/>
          <p:cNvPicPr>
            <a:picLocks noChangeAspect="1" noChangeArrowheads="1"/>
          </p:cNvPicPr>
          <p:nvPr/>
        </p:nvPicPr>
        <p:blipFill>
          <a:blip r:embed="rId2" cstate="print"/>
          <a:srcRect/>
          <a:stretch>
            <a:fillRect/>
          </a:stretch>
        </p:blipFill>
        <p:spPr bwMode="auto">
          <a:xfrm>
            <a:off x="5943600" y="5141844"/>
            <a:ext cx="1600200" cy="1530627"/>
          </a:xfrm>
          <a:prstGeom prst="rect">
            <a:avLst/>
          </a:prstGeom>
          <a:noFill/>
        </p:spPr>
      </p:pic>
      <p:pic>
        <p:nvPicPr>
          <p:cNvPr id="340996" name="Picture 4" descr="http://iws.collin.edu/biopage/faculty/mcculloch/1406/outlines/chapter%209/9-1.JPG"/>
          <p:cNvPicPr>
            <a:picLocks noChangeAspect="1" noChangeArrowheads="1"/>
          </p:cNvPicPr>
          <p:nvPr/>
        </p:nvPicPr>
        <p:blipFill>
          <a:blip r:embed="rId3" cstate="print"/>
          <a:srcRect/>
          <a:stretch>
            <a:fillRect/>
          </a:stretch>
        </p:blipFill>
        <p:spPr bwMode="auto">
          <a:xfrm>
            <a:off x="0" y="0"/>
            <a:ext cx="9144000" cy="68199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photosynthesis joke - Google Search: "/>
          <p:cNvPicPr>
            <a:picLocks noChangeAspect="1" noChangeArrowheads="1"/>
          </p:cNvPicPr>
          <p:nvPr/>
        </p:nvPicPr>
        <p:blipFill>
          <a:blip r:embed="rId2" cstate="print"/>
          <a:srcRect/>
          <a:stretch>
            <a:fillRect/>
          </a:stretch>
        </p:blipFill>
        <p:spPr bwMode="auto">
          <a:xfrm>
            <a:off x="1219200" y="381000"/>
            <a:ext cx="6096000" cy="6096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1996</Words>
  <Application>Microsoft Office PowerPoint</Application>
  <PresentationFormat>On-screen Show (4:3)</PresentationFormat>
  <Paragraphs>462</Paragraphs>
  <Slides>147</Slides>
  <Notes>4</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Apex</vt:lpstr>
      <vt:lpstr>BIOLOGY KEYSTONE REVIEW </vt:lpstr>
      <vt:lpstr>To be an Organism (living)</vt:lpstr>
      <vt:lpstr>Slide 3</vt:lpstr>
      <vt:lpstr>Slide 4</vt:lpstr>
      <vt:lpstr>Slide 5</vt:lpstr>
      <vt:lpstr>TOPIC 1: Biochemistry &amp; Molecules of Life</vt:lpstr>
      <vt:lpstr>Slide 7</vt:lpstr>
      <vt:lpstr>Prefixes/Suffixes</vt:lpstr>
      <vt:lpstr>Slide 9</vt:lpstr>
      <vt:lpstr>Slide 10</vt:lpstr>
      <vt:lpstr>Slide 11</vt:lpstr>
      <vt:lpstr>Slide 12</vt:lpstr>
      <vt:lpstr>Hydrogen bonds</vt:lpstr>
      <vt:lpstr>Slide 14</vt:lpstr>
      <vt:lpstr>Ice floats</vt:lpstr>
      <vt:lpstr>Slide 16</vt:lpstr>
      <vt:lpstr>Slide 17</vt:lpstr>
      <vt:lpstr>Slide 18</vt:lpstr>
      <vt:lpstr>Covalent Bonds (such as carbon bonds)</vt:lpstr>
      <vt:lpstr>Ionic Bonds</vt:lpstr>
      <vt:lpstr>Slide 21</vt:lpstr>
      <vt:lpstr>Slide 22</vt:lpstr>
      <vt:lpstr>Creating Polymers/Monomers</vt:lpstr>
      <vt:lpstr>Slide 24</vt:lpstr>
      <vt:lpstr>Slide 25</vt:lpstr>
      <vt:lpstr>Slide 26</vt:lpstr>
      <vt:lpstr>Keys to answering Biochem Qs     </vt:lpstr>
      <vt:lpstr>Slide 28</vt:lpstr>
      <vt:lpstr>Slide 29</vt:lpstr>
      <vt:lpstr>Slide 30</vt:lpstr>
      <vt:lpstr>Slide 31</vt:lpstr>
      <vt:lpstr>Slide 32</vt:lpstr>
      <vt:lpstr>Slide 33</vt:lpstr>
      <vt:lpstr>TOPIC 2: Cells &amp; Cellular Organization </vt:lpstr>
      <vt:lpstr>Slide 35</vt:lpstr>
      <vt:lpstr>Endosymbiotic Theory   </vt:lpstr>
      <vt:lpstr>Slide 37</vt:lpstr>
      <vt:lpstr>Slide 38</vt:lpstr>
      <vt:lpstr>Slide 39</vt:lpstr>
      <vt:lpstr>Organelles</vt:lpstr>
      <vt:lpstr>Organelles</vt:lpstr>
      <vt:lpstr>Organelles</vt:lpstr>
      <vt:lpstr>Phospholipid Bilayer Structure</vt:lpstr>
      <vt:lpstr>Slide 44</vt:lpstr>
      <vt:lpstr>Slide 45</vt:lpstr>
      <vt:lpstr>Slide 46</vt:lpstr>
      <vt:lpstr>The Scientific Method</vt:lpstr>
      <vt:lpstr>Slide 48</vt:lpstr>
      <vt:lpstr>Inference, hypothesis, fact, and scientific law</vt:lpstr>
      <vt:lpstr>Slide 50</vt:lpstr>
      <vt:lpstr>Topic 3 Cellular Transport</vt:lpstr>
      <vt:lpstr>Slide 52</vt:lpstr>
      <vt:lpstr>Slide 53</vt:lpstr>
      <vt:lpstr>Slide 54</vt:lpstr>
      <vt:lpstr>Membrane Transport</vt:lpstr>
      <vt:lpstr>Is this Endocytosis ?  Exocytosis?</vt:lpstr>
      <vt:lpstr>Slide 57</vt:lpstr>
      <vt:lpstr>Slide 58</vt:lpstr>
      <vt:lpstr>Diffusion through cell membranes</vt:lpstr>
      <vt:lpstr>Slide 60</vt:lpstr>
      <vt:lpstr>Slide 61</vt:lpstr>
      <vt:lpstr>Slide 62</vt:lpstr>
      <vt:lpstr>Slide 63</vt:lpstr>
      <vt:lpstr>Slide 64</vt:lpstr>
      <vt:lpstr>Slide 65</vt:lpstr>
      <vt:lpstr>Slide 66</vt:lpstr>
      <vt:lpstr>Slide 67</vt:lpstr>
      <vt:lpstr>Slide 68</vt:lpstr>
      <vt:lpstr>Topic 4: Cell Division</vt:lpstr>
      <vt:lpstr>Homologous Chromosomes</vt:lpstr>
      <vt:lpstr>Slide 71</vt:lpstr>
      <vt:lpstr>Cell Reproduction</vt:lpstr>
      <vt:lpstr>Cell cycle </vt:lpstr>
      <vt:lpstr>Interphase</vt:lpstr>
      <vt:lpstr>Cell Division (Mitosis)</vt:lpstr>
      <vt:lpstr>Slide 76</vt:lpstr>
      <vt:lpstr>Mitosis</vt:lpstr>
      <vt:lpstr>Slide 78</vt:lpstr>
      <vt:lpstr>Slide 79</vt:lpstr>
      <vt:lpstr>Meiosis – cell division to produce gametes (sperm &amp; egg)</vt:lpstr>
      <vt:lpstr>Slide 81</vt:lpstr>
      <vt:lpstr>Slide 82</vt:lpstr>
      <vt:lpstr>Slide 83</vt:lpstr>
      <vt:lpstr>Crossing over</vt:lpstr>
      <vt:lpstr>Slide 85</vt:lpstr>
      <vt:lpstr>Slide 86</vt:lpstr>
      <vt:lpstr>Slide 87</vt:lpstr>
      <vt:lpstr>Slide 88</vt:lpstr>
      <vt:lpstr>Nondisjunction and Patau’s syndrome</vt:lpstr>
      <vt:lpstr>Slide 90</vt:lpstr>
      <vt:lpstr>Slide 91</vt:lpstr>
      <vt:lpstr>Slide 92</vt:lpstr>
      <vt:lpstr>Slide 93</vt:lpstr>
      <vt:lpstr>Topic 5 Cellular Energy</vt:lpstr>
      <vt:lpstr>Slide 95</vt:lpstr>
      <vt:lpstr>Slide 96</vt:lpstr>
      <vt:lpstr>Slide 97</vt:lpstr>
      <vt:lpstr>Slide 98</vt:lpstr>
      <vt:lpstr>Slide 99</vt:lpstr>
      <vt:lpstr>Slide 100</vt:lpstr>
      <vt:lpstr>Slide 101</vt:lpstr>
      <vt:lpstr>Caretenoids reflect fall colors  Chloropylls-reflect green    </vt:lpstr>
      <vt:lpstr>Photosynthesis</vt:lpstr>
      <vt:lpstr>Overview of Light Reactions</vt:lpstr>
      <vt:lpstr>LIGHT DEPENDENT/ INDEPENDENT REACTIONS</vt:lpstr>
      <vt:lpstr>Slide 106</vt:lpstr>
      <vt:lpstr>CELLULAR RESPIRATION</vt:lpstr>
      <vt:lpstr>Slide 108</vt:lpstr>
      <vt:lpstr>Cellular Respiration </vt:lpstr>
      <vt:lpstr>After Glycolysis</vt:lpstr>
      <vt:lpstr>No Oxygen</vt:lpstr>
      <vt:lpstr>Slide 112</vt:lpstr>
      <vt:lpstr>Oxygen</vt:lpstr>
      <vt:lpstr>Slide 114</vt:lpstr>
      <vt:lpstr>Slide 115</vt:lpstr>
      <vt:lpstr>Topic 6 DNA &amp; its Processes</vt:lpstr>
      <vt:lpstr>Structure of DNA</vt:lpstr>
      <vt:lpstr>Slide 118</vt:lpstr>
      <vt:lpstr>Genetics</vt:lpstr>
      <vt:lpstr>Slide 120</vt:lpstr>
      <vt:lpstr>DNA Replication</vt:lpstr>
      <vt:lpstr>Structure of RNA</vt:lpstr>
      <vt:lpstr>Slide 123</vt:lpstr>
      <vt:lpstr>Slide 124</vt:lpstr>
      <vt:lpstr>Slide 125</vt:lpstr>
      <vt:lpstr>Slide 126</vt:lpstr>
      <vt:lpstr>Protein Synthesis</vt:lpstr>
      <vt:lpstr>Slide 128</vt:lpstr>
      <vt:lpstr>Slide 129</vt:lpstr>
      <vt:lpstr>Slide 130</vt:lpstr>
      <vt:lpstr>Slide 131</vt:lpstr>
      <vt:lpstr>The Genetic Code</vt:lpstr>
      <vt:lpstr>Slide 133</vt:lpstr>
      <vt:lpstr>What amino acids does the following mRNA strand code for?</vt:lpstr>
      <vt:lpstr>Mutations</vt:lpstr>
      <vt:lpstr>Slide 136</vt:lpstr>
      <vt:lpstr>Types of point mutations</vt:lpstr>
      <vt:lpstr>Mutations can be beneficial</vt:lpstr>
      <vt:lpstr>Slide 139</vt:lpstr>
      <vt:lpstr>Slide 140</vt:lpstr>
      <vt:lpstr>Chromatin to Chromosomes</vt:lpstr>
      <vt:lpstr>Slide 142</vt:lpstr>
      <vt:lpstr>Chromosomal mutations</vt:lpstr>
      <vt:lpstr>Chromosomal Mutations</vt:lpstr>
      <vt:lpstr>Slide 145</vt:lpstr>
      <vt:lpstr>Slide 146</vt:lpstr>
      <vt:lpstr>Nondisjunction</vt:lpstr>
    </vt:vector>
  </TitlesOfParts>
  <Company>AASD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KEYSTONE REVIEW </dc:title>
  <dc:creator>hpartsch</dc:creator>
  <cp:lastModifiedBy>hpartsch</cp:lastModifiedBy>
  <cp:revision>1</cp:revision>
  <dcterms:created xsi:type="dcterms:W3CDTF">2016-04-27T13:35:23Z</dcterms:created>
  <dcterms:modified xsi:type="dcterms:W3CDTF">2016-04-27T13:37:36Z</dcterms:modified>
</cp:coreProperties>
</file>