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D56B0-B91E-4753-8A97-A66C8BE5954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C1EC7-C522-42F4-AAB7-01ED3E309E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Horse + Donkey = Mule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989D3-85AE-4C36-8A02-76416C5050F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Can mention tailbone, appendix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FA8298-DB48-4489-B087-078CE2EC923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CA897-C9E3-4904-896F-43C9C41E9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00C7C4-131B-4A05-A6AD-8E1C7459046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D9A1B8-7A6D-4CEE-8F5A-7D3B682602C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54000"/>
            <a:ext cx="5334000" cy="1143000"/>
          </a:xfrm>
        </p:spPr>
        <p:txBody>
          <a:bodyPr/>
          <a:lstStyle/>
          <a:p>
            <a:r>
              <a:rPr lang="en-US" dirty="0" smtClean="0"/>
              <a:t>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563880"/>
          </a:xfrm>
        </p:spPr>
        <p:txBody>
          <a:bodyPr/>
          <a:lstStyle/>
          <a:p>
            <a:r>
              <a:rPr lang="en-US" dirty="0" smtClean="0"/>
              <a:t>DNA Fingerprinting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640080"/>
          </a:xfrm>
        </p:spPr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pic>
        <p:nvPicPr>
          <p:cNvPr id="132098" name="Picture 2" descr="Image result for biotechnology dna fingerpr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3950593" cy="4038600"/>
          </a:xfrm>
          <a:prstGeom prst="rect">
            <a:avLst/>
          </a:prstGeom>
          <a:noFill/>
        </p:spPr>
      </p:pic>
      <p:pic>
        <p:nvPicPr>
          <p:cNvPr id="132100" name="Picture 4" descr="http://www.ib.bioninja.com.au/_Media/gene_therapy_me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5105400" cy="4219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 descr="https://s-media-cache-ak0.pinimg.com/736x/5c/28/3b/5c283b7eec9fac13bf52f1dd5e40a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87" y="233106"/>
            <a:ext cx="8278113" cy="638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Sexual vs.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8"/>
            <a:ext cx="8686800" cy="2087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go through Sexual reproduction, organisms need to use meiosis to create sex cells</a:t>
            </a:r>
          </a:p>
          <a:p>
            <a:r>
              <a:rPr lang="en-US" dirty="0" smtClean="0"/>
              <a:t>Asexual Reproduction-not combining genetic material from two different sexes, usually creating exact copy</a:t>
            </a:r>
          </a:p>
          <a:p>
            <a:endParaRPr lang="en-US" dirty="0"/>
          </a:p>
        </p:txBody>
      </p:sp>
      <p:pic>
        <p:nvPicPr>
          <p:cNvPr id="360450" name="Picture 2" descr="http://science9reproduction.wikispaces.com/file/view/budding.gif/211286136/560x462/budd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657600"/>
            <a:ext cx="2309090" cy="1905000"/>
          </a:xfrm>
          <a:prstGeom prst="rect">
            <a:avLst/>
          </a:prstGeom>
          <a:noFill/>
        </p:spPr>
      </p:pic>
      <p:pic>
        <p:nvPicPr>
          <p:cNvPr id="360452" name="Picture 4" descr="http://d75822.medialib.glogster.com/media/c2/c2b8ef9227638f66330009064b150c667ce57ebd41abafff49479ff4dc14a439/binary-f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2119470" cy="1828800"/>
          </a:xfrm>
          <a:prstGeom prst="rect">
            <a:avLst/>
          </a:prstGeom>
          <a:noFill/>
        </p:spPr>
      </p:pic>
      <p:pic>
        <p:nvPicPr>
          <p:cNvPr id="360454" name="Picture 6" descr="https://s-media-cache-ak0.pinimg.com/736x/4a/fb/23/4afb23ee1684612aa03d7e4cd762f2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1"/>
            <a:ext cx="2209800" cy="2160694"/>
          </a:xfrm>
          <a:prstGeom prst="rect">
            <a:avLst/>
          </a:prstGeom>
          <a:noFill/>
        </p:spPr>
      </p:pic>
      <p:pic>
        <p:nvPicPr>
          <p:cNvPr id="360456" name="Picture 8" descr="http://leavingbio.net/VEGETATIVEPROPAGATION_files/image00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105400"/>
            <a:ext cx="3023159" cy="1571625"/>
          </a:xfrm>
          <a:prstGeom prst="rect">
            <a:avLst/>
          </a:prstGeom>
          <a:noFill/>
        </p:spPr>
      </p:pic>
      <p:pic>
        <p:nvPicPr>
          <p:cNvPr id="315394" name="Picture 2" descr="Texas spotted whiptail lizard climbing over a lo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562600"/>
            <a:ext cx="1752600" cy="1081683"/>
          </a:xfrm>
          <a:prstGeom prst="rect">
            <a:avLst/>
          </a:prstGeom>
          <a:noFill/>
        </p:spPr>
      </p:pic>
      <p:pic>
        <p:nvPicPr>
          <p:cNvPr id="315396" name="Picture 4" descr="http://lifeandscience.org/animal-department/wp-content/blogs.dir/5/files/blogger/_3C5cyFzayqg/STauoBpsvzI/AAAAAAAAAtw/sEAWRnFmHEw/s320/Daphnia_magna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3505200"/>
            <a:ext cx="1295400" cy="138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 descr="http://session.masteringgenetics.com/problemAsset/1445222/2/02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4008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Mendel’s</a:t>
            </a:r>
            <a:r>
              <a:rPr lang="en-US" dirty="0" smtClean="0"/>
              <a:t> </a:t>
            </a:r>
            <a:r>
              <a:rPr lang="en-US" sz="3600" dirty="0" smtClean="0"/>
              <a:t>Research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sz="4800" dirty="0" smtClean="0"/>
              <a:t>Genetics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Fertilization – joining male &amp; female reproductive cells</a:t>
            </a:r>
          </a:p>
          <a:p>
            <a:r>
              <a:rPr lang="en-US" smtClean="0"/>
              <a:t>Self pollination – pollen from one plant fertilizes egg cell from the same plant</a:t>
            </a:r>
          </a:p>
          <a:p>
            <a:r>
              <a:rPr lang="en-US" smtClean="0"/>
              <a:t>Pure breed (true-breeding) – if self pollination produces offspring identical to the parent</a:t>
            </a:r>
          </a:p>
          <a:p>
            <a:r>
              <a:rPr lang="en-US" smtClean="0"/>
              <a:t>Cross pollination – pollen from one plant fertilizes egg of another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4" name="Picture 2" descr="I'm repinning this because, thanks to my biology teacher, I understand this joke.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4300"/>
            <a:ext cx="6591300" cy="659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>
              <a:defRPr/>
            </a:pPr>
            <a:r>
              <a:rPr lang="en-US" dirty="0" smtClean="0"/>
              <a:t>Heredity – how traits get passed from one generation to the next</a:t>
            </a:r>
            <a:endParaRPr 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72000"/>
          </a:xfrm>
        </p:spPr>
        <p:txBody>
          <a:bodyPr/>
          <a:lstStyle/>
          <a:p>
            <a:r>
              <a:rPr lang="en-US" smtClean="0"/>
              <a:t>GENETICS – scientific study of heredity</a:t>
            </a:r>
          </a:p>
          <a:p>
            <a:r>
              <a:rPr lang="en-US" smtClean="0"/>
              <a:t> </a:t>
            </a:r>
          </a:p>
          <a:p>
            <a:r>
              <a:rPr lang="en-US" smtClean="0"/>
              <a:t>P generation – parent generation</a:t>
            </a:r>
          </a:p>
          <a:p>
            <a:endParaRPr lang="en-US" smtClean="0"/>
          </a:p>
          <a:p>
            <a:r>
              <a:rPr lang="en-US" smtClean="0"/>
              <a:t>F1 – first filial – offspring of the P generation</a:t>
            </a:r>
          </a:p>
          <a:p>
            <a:r>
              <a:rPr lang="en-US" smtClean="0"/>
              <a:t>F2 – second filial – offspring of the F1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4" name="Picture 3" descr="genera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591050"/>
            <a:ext cx="5867400" cy="2266950"/>
          </a:xfrm>
          <a:prstGeom prst="rect">
            <a:avLst/>
          </a:prstGeom>
          <a:solidFill>
            <a:schemeClr val="tx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l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4038600" cy="5943600"/>
          </a:xfrm>
        </p:spPr>
        <p:txBody>
          <a:bodyPr/>
          <a:lstStyle/>
          <a:p>
            <a:r>
              <a:rPr lang="en-US" smtClean="0"/>
              <a:t>Dominant – allele shows up alone</a:t>
            </a:r>
          </a:p>
          <a:p>
            <a:r>
              <a:rPr lang="en-US" smtClean="0"/>
              <a:t>Recessive – hidden allele unless there are 2</a:t>
            </a:r>
          </a:p>
          <a:p>
            <a:r>
              <a:rPr lang="en-US" smtClean="0"/>
              <a:t>Genotype – genetic makeup (alleles)</a:t>
            </a:r>
          </a:p>
          <a:p>
            <a:r>
              <a:rPr lang="en-US" smtClean="0"/>
              <a:t>Phenotype – physical appearance</a:t>
            </a:r>
          </a:p>
          <a:p>
            <a:r>
              <a:rPr lang="en-US" smtClean="0"/>
              <a:t>Homozygous – 2 same alleles</a:t>
            </a:r>
          </a:p>
          <a:p>
            <a:r>
              <a:rPr lang="en-US" smtClean="0"/>
              <a:t>Heterozygous – 2 different alleles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59436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Y=yellow</a:t>
            </a:r>
          </a:p>
          <a:p>
            <a:endParaRPr lang="en-US" smtClean="0"/>
          </a:p>
          <a:p>
            <a:r>
              <a:rPr lang="en-US" smtClean="0">
                <a:solidFill>
                  <a:srgbClr val="92D050"/>
                </a:solidFill>
              </a:rPr>
              <a:t>yy=green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>
                <a:solidFill>
                  <a:srgbClr val="FFFF00"/>
                </a:solidFill>
              </a:rPr>
              <a:t>YY</a:t>
            </a:r>
            <a:r>
              <a:rPr lang="en-US" smtClean="0"/>
              <a:t> or </a:t>
            </a:r>
            <a:r>
              <a:rPr lang="en-US" smtClean="0">
                <a:solidFill>
                  <a:srgbClr val="92D050"/>
                </a:solidFill>
              </a:rPr>
              <a:t>yy</a:t>
            </a:r>
            <a:r>
              <a:rPr lang="en-US" smtClean="0"/>
              <a:t> or </a:t>
            </a:r>
            <a:r>
              <a:rPr lang="en-US" smtClean="0">
                <a:solidFill>
                  <a:srgbClr val="FFFF00"/>
                </a:solidFill>
              </a:rPr>
              <a:t>Y</a:t>
            </a:r>
            <a:r>
              <a:rPr lang="en-US" smtClean="0">
                <a:solidFill>
                  <a:srgbClr val="92D050"/>
                </a:solidFill>
              </a:rPr>
              <a:t>y</a:t>
            </a:r>
          </a:p>
          <a:p>
            <a:endParaRPr lang="en-US" smtClean="0">
              <a:solidFill>
                <a:srgbClr val="92D05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Yellow </a:t>
            </a:r>
            <a:r>
              <a:rPr lang="en-US" smtClean="0"/>
              <a:t>or </a:t>
            </a:r>
            <a:r>
              <a:rPr lang="en-US" smtClean="0">
                <a:solidFill>
                  <a:srgbClr val="92D050"/>
                </a:solidFill>
              </a:rPr>
              <a:t>green</a:t>
            </a:r>
          </a:p>
          <a:p>
            <a:endParaRPr lang="en-US" smtClean="0">
              <a:solidFill>
                <a:srgbClr val="92D050"/>
              </a:solidFill>
            </a:endParaRPr>
          </a:p>
          <a:p>
            <a:r>
              <a:rPr lang="en-US" smtClean="0">
                <a:solidFill>
                  <a:srgbClr val="92D050"/>
                </a:solidFill>
              </a:rPr>
              <a:t>yy </a:t>
            </a:r>
            <a:r>
              <a:rPr lang="en-US" smtClean="0"/>
              <a:t>or </a:t>
            </a:r>
            <a:r>
              <a:rPr lang="en-US" smtClean="0">
                <a:solidFill>
                  <a:srgbClr val="FFFF00"/>
                </a:solidFill>
              </a:rPr>
              <a:t>YY</a:t>
            </a:r>
          </a:p>
          <a:p>
            <a:endParaRPr lang="en-US" smtClean="0">
              <a:solidFill>
                <a:srgbClr val="FFFF00"/>
              </a:solidFill>
            </a:endParaRPr>
          </a:p>
          <a:p>
            <a:r>
              <a:rPr lang="en-US" smtClean="0">
                <a:solidFill>
                  <a:srgbClr val="FFFF00"/>
                </a:solidFill>
              </a:rPr>
              <a:t>Y</a:t>
            </a:r>
            <a:r>
              <a:rPr lang="en-US" smtClean="0">
                <a:solidFill>
                  <a:srgbClr val="92D050"/>
                </a:solidFill>
              </a:rPr>
              <a:t>y</a:t>
            </a:r>
            <a:endParaRPr lang="en-US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 descr="https://s-media-cache-ak0.pinimg.com/236x/7a/5c/c9/7a5cc9081b5d0261a4f233484c2ba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5715000" cy="6368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http://upload.wikimedia.org/wikipedia/commons/2/22/Punnett_Squa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1" name="AutoShape 4" descr="http://upload.wikimedia.org/wikipedia/commons/2/22/Punnett_Squar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squar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76400"/>
            <a:ext cx="49911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762000" y="609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3734" name="TextBox 8"/>
          <p:cNvSpPr txBox="1">
            <a:spLocks noChangeArrowheads="1"/>
          </p:cNvSpPr>
          <p:nvPr/>
        </p:nvSpPr>
        <p:spPr bwMode="auto">
          <a:xfrm>
            <a:off x="457200" y="609600"/>
            <a:ext cx="3340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92D050"/>
                </a:solidFill>
              </a:rPr>
              <a:t>How to Punnett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algn="ctr">
              <a:defRPr/>
            </a:pPr>
            <a:r>
              <a:rPr lang="en-US" dirty="0" smtClean="0"/>
              <a:t>Non </a:t>
            </a:r>
            <a:r>
              <a:rPr lang="en-US" dirty="0" err="1" smtClean="0"/>
              <a:t>Mendelian</a:t>
            </a:r>
            <a:r>
              <a:rPr lang="en-US" dirty="0" smtClean="0"/>
              <a:t> Patterns of Inheritance</a:t>
            </a:r>
            <a:endParaRPr lang="en-US" dirty="0"/>
          </a:p>
        </p:txBody>
      </p:sp>
      <p:sp>
        <p:nvSpPr>
          <p:cNvPr id="747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alleles are neither dominant nor recessive but are controlled by other factors</a:t>
            </a:r>
          </a:p>
          <a:p>
            <a:r>
              <a:rPr lang="en-US" smtClean="0"/>
              <a:t>Such as</a:t>
            </a:r>
          </a:p>
          <a:p>
            <a:pPr lvl="1"/>
            <a:r>
              <a:rPr lang="en-US" smtClean="0"/>
              <a:t>Incomplete dominance</a:t>
            </a:r>
          </a:p>
          <a:p>
            <a:pPr lvl="1"/>
            <a:r>
              <a:rPr lang="en-US" smtClean="0"/>
              <a:t>Codominance</a:t>
            </a:r>
          </a:p>
          <a:p>
            <a:pPr lvl="1"/>
            <a:r>
              <a:rPr lang="en-US" smtClean="0"/>
              <a:t>Multiple alleles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5" descr="http://web.cmta.net/graphics/graphic_genetic_engine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661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352800" y="1676400"/>
            <a:ext cx="5334000" cy="4495800"/>
          </a:xfrm>
        </p:spPr>
        <p:txBody>
          <a:bodyPr/>
          <a:lstStyle/>
          <a:p>
            <a:r>
              <a:rPr lang="en-US" smtClean="0"/>
              <a:t>One allele is not dominant over the other, instead the heterozygous genotype shows an intermediate phenotype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" name="Picture 3" descr="incomd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895600" cy="421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Inheritance   Incomplete Dominance</a:t>
            </a:r>
            <a:endParaRPr lang="en-US" dirty="0"/>
          </a:p>
        </p:txBody>
      </p:sp>
      <p:pic>
        <p:nvPicPr>
          <p:cNvPr id="27651" name="Picture 2" descr="http://www.emc.maricopa.edu/faculty/farabee/biobk/incomd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188" y="1447800"/>
            <a:ext cx="52308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28600" y="1447800"/>
            <a:ext cx="289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Traits are not dominant or recessive. The traits “blend” together to make a new color/trait.</a:t>
            </a:r>
          </a:p>
        </p:txBody>
      </p:sp>
      <p:pic>
        <p:nvPicPr>
          <p:cNvPr id="27653" name="Picture 4" descr="http://bioserv.fiu.edu/~walterm/FallSpring/inheritance/Fall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200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l">
              <a:defRPr/>
            </a:pPr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3352800" cy="4678362"/>
          </a:xfrm>
        </p:spPr>
        <p:txBody>
          <a:bodyPr/>
          <a:lstStyle/>
          <a:p>
            <a:r>
              <a:rPr lang="en-US" smtClean="0"/>
              <a:t>In the heterozygous genotype, both alleles are seen</a:t>
            </a:r>
          </a:p>
        </p:txBody>
      </p:sp>
      <p:pic>
        <p:nvPicPr>
          <p:cNvPr id="76804" name="Picture 3" descr="erminet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50927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Codominance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6628" name="Picture 2" descr="http://html.slidesharecdn.com/incompletecodominancemultiplealleles-120302115412-phpapp01/output003.png?1330711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8110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609600" y="37338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Black Feathered Chicken 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657600" y="36576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White feathered chicken 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5943600" y="5029200"/>
            <a:ext cx="243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Checkered feather chicken</a:t>
            </a:r>
          </a:p>
        </p:txBody>
      </p:sp>
      <p:sp>
        <p:nvSpPr>
          <p:cNvPr id="9" name="Plus 8"/>
          <p:cNvSpPr/>
          <p:nvPr/>
        </p:nvSpPr>
        <p:spPr>
          <a:xfrm>
            <a:off x="2819400" y="3886200"/>
            <a:ext cx="838200" cy="838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4572000" y="4953000"/>
            <a:ext cx="7620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or </a:t>
            </a:r>
            <a:r>
              <a:rPr lang="en-US" dirty="0" err="1" smtClean="0"/>
              <a:t>Codominance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33154" name="AutoShape 2" descr="Image result for codominance j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156" name="AutoShape 4" descr="Image result for codominance j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158" name="AutoShape 6" descr="data:image/jpeg;base64,/9j/4AAQSkZJRgABAQAAAQABAAD/2wCEAAkGBxQSEBQUExQUFRUUFxoXFRcVFxYYHhcUFRcYGBgWFBcaHSkgGBolHBgUITEjJSosLi4uFx8zODgsNygtLisBCgoKDg0OGxAQGywkHyQuLywsLC8sLC0sLCwsLCwsLCwsLCwsLCwsLCwsLCwsLCwsLCwsLCwsLCwsLCwsLCwsLP/AABEIAPAAzQMBIgACEQEDEQH/xAAbAAACAgMBAAAAAAAAAAAAAAAFBgAEAQMHAv/EAFYQAAIBAwICBgQHCgkICgMAAAECAwAEERIhBTEGEyJBUWEUMnGBByMkUpGhsTNCYnJ0gpKzwdEVFjRDU3OUorJEVGNkg7TC8DVVk6Okw9LT4uMlhOH/xAAZAQADAQEBAAAAAAAAAAAAAAAAAgMBBAX/xAAvEQACAgECBAMIAQUAAAAAAAAAAQIRAyExBBIyURNBcSIzYYGRobHB8BQkNENS/9oADAMBAAIRAxEAPwDo3EuO3bXkltZwQt1CRvLJPIyj47XpCKqkn7m2TmskcXPfw9PdcN+6scI7PGr8fPt7Rv0TcLRXj/E2hESxqrSzyCKIOSFDFWcs+N8BUc4HPGO+gAR6Jxc7+k2I8uolP19YK9CHi4/neHn/AGc4/wCKicnEZLeANcBXlLaFWAH41iewEVz2Se/JwMHfAzQLiHT5FU9XG2o28sqF+QmhZ0aCUD1WyjDOdyMCgC2E4vj1uHnz03A+rNTquL/0nDz+ZOP+KvHE+k2mfHXRQQxdWZGdGkMpkUyFE0kdWBGM6t9zy23zF0qd+ILbqkZRmwGLOGKGESiQEroOdWAmdWAx5CgDJvOLKd7Wyk81uZE+pojWDf8AFjys7Me26kP2QihsfTC4eO7aP0c+iynIJc5gchUbsHZgRLqB+aOVGW6QsqvEdLXCrONSoyxiWCNJApBYtgiROR7moA1LccW74LEf7aY/8FeiOLH/AKvXy+UN787Vu490lFtYrclVYsEwpbQCXAJGo+WrHiQB31XHFLhriPEsPUSRGdAkTM7xoVzGWMmAxDruB30AescW8eHfRcfTWDFxY/zlgvsjnbP0sMV6u+lyK0QjQusioTJkaY3nB6hZBz7bDG3LI8aGcM6cNIHd4yGS3jkaBBqYSO5GsMBvEVaNtWNgGzuCKACPoHFW53lon4to7/4pxWV4Jfn1+I7/AOjtY0H0M7VssOMvK9q2qPTL1wIhfrEJQZXtlVORhsjAwciivGb7qIS+/NVyADpMjqgYgkZALAkZ5A0ABz0cujz4lc+6O2H0ZjOKkfRWX77iN83taFf8MQqrDNePDd67hcwSGP4uAhtCdXIzIA5Jdo2IA8SOdF+jHH0vI2ddIKtgoHDMowCOtGAUbflv7TQBUHRV++/viPDrEH1iMGp/FIf53ff2hv3Vtuek6JxGKyK9qVCwfUNnAZghXnuiSHPLYDvrz0g4wySdUsscCpH1s00g1aFL6EVVJAyzZ3J7uRzQBrfoerc7q+PsuXX/AA4qDoevddX39pkP20v8Y6X3CRRtDLFKohMjyxQ60ZhN1QLapF6pPE74OruFGJ+mOGngCD0mCIsckBGkEIl7AzrMeD62KALX8U/9bvv+3P7qn8Ul/wA6vv7S9Vk6UGG2SWXXMJJUT4u3khKh0LalRyTIBg7r+ysQcWlu4Y5YGDaL7Q3VEFXt0dlJJJ3BQqxx30AWz0XIG17er59cD/iQiue8Ou710Ui/uQzZC5MLAsNRGfitsrpbHPH011Tj991FrNJudKEgDmWxhVHiSxAA865vw6x0RKuQQqBckhdZQj12HqKJA248cdojIhnm4pUVxRtld7/iGlSt/LpOAzNHAcMRnQmF7ROCRjbAO550wfBrxm4la7SeV5hG0RjZwgOl0OfVAByQT9WTihN1EM4xsVO2ANK+uy6fvQPXAPdnVsQp29AYSt5fZO7JbMTg9osJu1knJyApycE+ApcORydM3JFJaDLwXfjXET4QWYHsPpBo7xnhS3KBWZ0ZWDxyRkB43GcMhIIzgkYIIIJBBBpHnilPGr5obh4SsNrkBUdWyJsa1Yb4xtgjmaLR3/EE/nLSYfhRSxH6Vdh9VUlmhF02KsUmrSCUnRgPEVe5uWkLrIsxZAyOnqmNQmhRudtO+d81qfoVbNE0Th3V4njfU27dZJ1rSE42k15bIwBnlVU9Ib4f5HbHz9LcZ93o5xXpuL3zcktIva00v2BKPHx9w8KfYvXPRWJ8YeZB1SwyBHAE0SZCrLtk4ywyMHDEVdbgkJcuU7RaN+Z2aEYQqM4XA22599LzSXretdooPdDbqMexpHb7KDcbM1upkS4uGdobhMvJnDC3eSNguAgIaPGy/fVizwbpGvDJK2N9t0Vt0TThmBgNu2T68ZYsdWnA1ZLbjxNbG6OQmczdvJBymrs62QRmTGM6ygC5zyFL8NvNhWW9uhlQcEwuNxnk0efrqwt1fLsLi3fwMluwPsOiUD6qxcTjB4Jhiy6NwxdVp6z4o6l1yO++jqxkuSdlJxvVi14NDGI9K46oMqZJOlZCCyjy2HswKBpxm+UbxWsv4sksX+JHrcOlEo2azlJ7+rkgYe4syn6qdZoPzFeOa8i2OiltqjYIR1QQKA76T1RzGXXOHKk5BIOKsQcBgRQqpp0xdQGDMHEQ5KHBzsckHnmho6XqPXt7pMbnEYkwN9z1bNgbHevSdNLY8xOv41vOPEfM8j9BplKL8xeV9gtacMSJAkZdQH1sdWS7E5brGbJbJ51tvrNZo2jcZVhg4JHnsRy5UFXpxYn+fA8cpIMbatyV27O/s3rZ/HGy7p1P4odvsWttBQUtbBI2lZQQZmDvuTlgipkA8uyi8q0cM4NHC7uC7SSABnkbU2hSSiZ+aNTY9tUW6ZWQ5zY9qSD7VrA6a2P+cx/3v3UWgo2zdF4HkaRgxkadJ9eQGVo1VVVWAyE0rjH4TeNbeKcCE0qSiWaF1UoTEyjVGxBKsGU94BBGCO41XPTKy/zhPob91ef47WH+dRHyBJ+oCi0ZRvHRmDtDDaGg9HKE5XqyWJ57liWOSTXlOi1uHLYkJZVVgZZMMETq1LLq0sdO2SK8/wAbrY+o0j/iQzN9iVg9J1I7EFy3tj6v9YVrHOK3ZvK+xZt+j0CIEVDpV0kGWcnXHjSckk7YFb4uFQxxuiII1dzIwQlMuTqZsgjmRvQiTpBcMPi7ZVz3zTAY89Matn2ZFDZrOWf+VTGRf6FF6uL3rktJ+cxHlU5cRCPmUjhm/I89ILr05gkZJt43zrUnEsy8m1A7xIcnb12wOQNU2hwjltsj1TtqKYBkOdvVwQvcADjIwDqrgADYDYDwA7hWq4tlfTqz2TqAz98OR9o/bXDPK5u2dUcaiqQuzWzqpJBGMEsRuQDlHbPeG5g+bNk4A3dAYMXd9sB2bbbfvWRtid2GWOGOCfAbUduGwpIGfLy79u/bO3lVDoWo9MvzgAt6OTg5GTETse/matw0rkSzxqJ4xjjF8PnQ2jfR160WoZd/9NXGO60g1e3rZdP1ZonUuI94yuDoRKlSpUSpKHceX4pScYWWLVn5jSKj/wB12ojVDj8eq0uB39U5HtVSw+sCmg6kmLNXFozwJibWHV63VqG9qqAfrBq9Q7gUoMbeUj+7W3WqP0ZEojRNVJoIO4pkrNYrNKMeHiBzkA5GDkdx5j2UK4nHgBQMKO0Sc4J2GSfLbfmNm3waL1U4ihK5B2Gcrjn5jzG+3eCR4VsXqLJaC/wW0+UXB3yVgO47yHXtKNjgKD4Z3ppiTSNifMknJ9ppf6PMDcznAzoh3GTjsE7HkBvnxpipsj1MgtD1qPifpNTWfE/Sa81KQc9aj4n6TWAx8TUrFAGSfM1ipWaAMVmsVKwCVKlZrQMVQ6Ipm+4iR3G3XbuIiJx9DCr9UugY+V8U/KIv92irp4Xr+Rz8R0i5xm5uBxa+aBoV7MEZ62Nn9RHYY0uuB2znnUa4um3a50nwhijUe7XrP11V4xDcNxS8aKS1RDNHHiYOWMghRgEVCMjDD6/CqfSxr2yaNc2jmRJHGFlH3LTkHL/hjfyqs+V5K0slCVRCcLzieDN1OwaVVZT1QUqQSRhYx4eNOYpKtZNUlmx5tIh95jc/tp1Fc2ZU0dOPYlYZQRg8jsfYdjXqsGpFAH0abBZTzMcEnt7DQMfpgFHKA8JULcsAf6dMeASZJh/vJ+qj1UzdVk8XTRKlSpUyhKo8XJ6vAHPvzyYEFfYTyB7jir9UOLDsg48Qd9sMMaW8jyz3HBrY7mS2BfRM5kujt68Q28oVPLuOSdu6mOl3oofjLrfPxkZ3GD9xQYb8IYwfZTDTZOoWHSZrFSpUxyVKlStAlSpWaAJUrFZrAJUrFStAhqr0CX5RxNvG5QfoW8Qq0a0fB/zvj3+mSfUFA+rFdXCdT9Dn4npQsvn0q/2GPTtySAcC3gyBtzxuMb7bV5+FVvjothta3ZGfMxDbbPdV63tka94gGlijPpgKl86t7e3OYjrAB9oP7KqfCafjT5WVx/edP3Uj/wAj6/gitivbjEtoPCVP1T06Ck5B8da/1y/4HpxFZm3R04tiVKlSolQBaJi7Zs/5RMg9rWtq+P8AuzR+gGcXGPG9J+nh4/dTBVcvl6Ili8/UxWaxUqRUlUeM/cifA8/btuPvgc4I8Dtvir1VeJsBC5PLSfH3Zx54rY7mPYDdESdd3n+kjHuEEff99+N30yUudDwM3JGd5U58/uER/bTFTZOoWHSZqjxniaW0LSvkgFVAUZLM7BVVfMk1dpM+EC9X4iPUMBnlfcYAjXSMnu7Tg+6lirZSKtpDHwLiy3UCzKrKCWUq2Mq0bFWBwSOY7qI0pfBzcBoZ1BBCzlgQcgiVEkyD7zTbRJUzGqbRipUrNYBipUqVgEqVmsVoENV+gH3XiP5Wf1MVWKr9APunEfyxv1UddXCdT9Dn4npQBn7dzfAc/TgB8Ysfq2sGR2tm7x76qfCcfjZfyGT9bVwR5muzqYauIMThguQIYk5nbux45qr8KH3RvOylH0Sr++kv+4+pFbHlf5Ta/wBd9kMp/dTjSjGPlVt/Wt+plpupc26OrHszNYqVKkUF+Jg14y+Fw7/o2cCf+b9VMFLvDLZzxC5dkKoh7DHk7SxwA6fEKIRv+FTFVMjuvRE8aq/UzWKzWKmUAi9J4Teei4cMCU1kYXrQoYRg8ySpznGO7nRLiS5ifcjYnIGeW/Lv9nfyrlfT2J1vLgJryXSYiNctgQq2oHHZ0mPOafOinGBd8PjlyWbTokzjPWKO0DgAd4I8iKtLHSUkRjkbbizx0Lx8qwCB1y/XBEdj3jwPhTLSx0JXSbxfmzjHs6mPH2UzUmTqHh0mRXJr7iEVpxAhoraQwpIpcbkyyu0kcsmRpMkeVUhs8yQd8V1d3CgkkADck7AAbkk9wriUt7reRhJKA8sjYiiyO1I2O2ynVkYPvp8MnG2h1iWSVP8An3Q5fBrNiSdcq2tElLLjSXLOH0gchkrt4Yp8rk3Qi6EXEIu1LpkV4j1sZXDPhlClVAyXUc9uddZpMm9mySUmkSs1KlIYSsVKlAEqVKlAENaOgPr8QPjeN9UcY/ZW81p+D71b0/67P9RA/ZXVwnUzn4npQCs1ZxKVVmPptydKoWyVkCAM2CibDmf31V+FT1h+SXH0dZDj9tXrEyBZljEuRfXJJiByAXzjOCuTq++BHsof8JoOrBOcWcozyyetj3xyGamvf/NkV0nu3Gby3/GlI9ojI/4jTZSraD5bD/tv8K/vprrM251Y9iVSuuKwRnEk0SHweRF+00lXfHnup9JYrBkgIpK68NgNIw7RyR6oIG/fROGyjQYWNFHkqj9lMsPclLiEnSQ1W1yki6o3V17ijBh9I2rbSHfulqRcphGUjWo266PI1oVHrvpyVPMFfAkF2tbtJV1RurqeTKQR9I7/ACqc4cpTHkU0balZrFIVOW/CfafLQzlhHJAo7GQXaNn1qzclXDpnOxB8qA9FekgtbkBFAglISXtM3fgSgk7ld892Bz2FPvwp8L62z60Ak251nHPqjs/uHZb82uf8O4AJVDTk4I2RW5L3ZI+wfXXdialjpnDluE7OscDh0XN2uc5ML+9oyPfsBRukvoFxPXI6OG1FFVWOCJBa/FMwIOx7Uecgb5506VyZE1LU68bTjaBvSYfIrn+ol/VtXBI49SjUpzjlj6y7g7eQBrvXSg4sbo+EEv6tq5XDwOHSMhmOBuXfw8iBVMWSMI6lYcNPNL2a07g/oeuOIWgIAInXkp3GGwcgaf8AnkK7vXG+j8EHplsYw4YTxkajJhlJI1KGOGHnXZKzNLmaYnhPG6bT9CVKlALjpdbgsIiJSh0tiSKNQRzGuZ0UkeAzUoxctkZKSjuMFYpdXpUp+9iHtu7U/wCB2r3/ABkB5Naj23SfYqk/VVPAydhfGh3D9Sl8dICeUlh/a/8A66n8YP8AS2H9q/8AhW/0+TsZ48O4wGtHwcjEV2P9eufrkJoSeKu3q3Fhy5dYW+xxn6KK/BwxaG6YlSTeT5K8iQwBK+RxXRw+KUG2yGbJGS0AIkPxrKXBN9cL2GK7ZUE4DDO4G52Gd60fCYMzEeNqR+lcIK2W7YSUb6vTro5UNkDreQI2BO2zbbV5+EUfKk78woPpu0rn/wB/zYq2M2J+XQ/izn9X++ma5uFjRnc4VAWY4JwF3JwNz7qVuHn/APIQf1Vx9sNNtZl3OrHscdHGoVkYxFn0zP2QhU6NRKZLYC7H21sm6STzSrGnxSuVTVHh2VpHVFZiw0hdycDfatnFOh16JCzPBmd+YJAR3DsRuvqqFG/fsMDFX+jnQW5EiztNFG2lmXQuplkMZRSSRg41ZP4v0dXPCrs5vCd7Fbo5xIw3M0DE6zM6RTNA9xM4TslFQZ0Hshtxp7XLFMnAODXXD42nlXEGER0ZlMiRoWC3DKgCLhSgZBkhVJyeVbU4SYWF3MsfpHpULkozERxF4onVCwHrDUxOATkDfAroXHHT0W41kaBFJrzy0hG1Z8sZpoKOSLMk5QaBFZqpwnPo8Or1urTPt0DNWq847gH00DG0YAsqlkErJzWAtiQ+OMc8d2aQOBcAuY16pnjEQ3WVW1HQRuEUjbPPJ2Ge+utkUm2XCpma5WEwrAkzLEHDnI0qXRcHZA5cZ379sCujDOk0c2fG5NNFJ40gSGaH1bZhkhjloSw61Mn1s7E5zkjxxT+K4rccXkeZdWAqFXiiTUVVlYMgY6QGL4PrcgRsDXZradZEV1OVdQwPkwyPtozqqM4Z6NA3pd/0fd/k8v6tq5XwO61L1TnJA7JPNk5bnxGcfRXUumOf4OvMc/R5f1bVxGynZWVieRUjBU4R+yVYrtnmceysxw5oNHXizPFlUvLZ+ga4CYxeWmmNgUljGotMQO0FIXUdPPI91dsrjXBuFGKeBi4YCeLAwcDLqCV7W2TudtyTXZWONzSZGnVOx80ZRn7SrT4fHsShXRm3X0OAlVyUyTpGdyTz99FCdtvDaqPRr+RW/wDVJ9OkZ+vNdHCbs4eJ8ggqAcgB7BWdI8BWaldpyHholPNVPuFTql+av0CvdSgDRJaRnnGh9qqf2V4+DtNEd2nLTe3GPYz6gB5YIq0ar9AdxenxvZh+iQP2UAL1lIQkhUE/Lrv1c5Pxv4w22bYg5OOXfo+EI5vFHhFAP07v/wCNZ4XExWQ6tPy27CntZV/SSdQQMNe2OYIHvNa+np+Wt+Jaf709eYvf/X8l1seuHn5fB/VT/wDk03Up8PHyyD8WYe7Sn7hR/jXERbwvIRkjZFHNnOyqPafqzWZVckjqg6TYo/CTdyo0SqSAwzCQ6KBOodi0ykFmULp0gDBJIPMVQ4fx27j2FxAUZVwZusyrae1u0SBVJ3wQcHO9VLbh4lfXKWklYANIzPlj+CFOAM9wGB4ijEfR6HHa6xu7HXTgfR1m/vrpSUYqLOOWVuVoxPbX9zIkZuYnjdTIyxsoVo0dQNTxxBt28M+qaO23R+Vzm7nMq51dUmpUJ5/GZJLjOezsp7waAp0ZgU5j62LfPxc0q+Ofvu/UaIR3F6uPlEb4xs8PPG2CVYHcYJPPPltSycqqLr7DxnC7khudwoJJAA5k7ADzPdVXh3E4rgMYXDhG0MRnZsBu8bggggjY91LLWZkIad2mbn2tkU/gRDsjHiQT51qkgxdRZkkSOf4mURto1MAWh1MN131plSCdSjNR8HTcouIuVJDLxLienMcIMk5HZQclJ2DTNyjQc99yAcA1R4yxs+GuseWkEZSPA3eeTIBx4lmZvprYOJW9uOqt0MjnJEUIySfnOxOFz3s5+mt9vZySSLLcaR1ZJjhQ6lUkFdbvga3wSNuyMnGedKqj/Nyu5xq3kLW8bdY2NJUAAHU0RGnT540tjGTp5iumfBvxIyWxibIaI5AP9E5JUY8FbWvsUUjX9gscl3FG33CcyJoOSA6glcAjcZYfm9/KvXR7ir2suqI69+qJkICt1jagewAdRfx5dYTyrryR546HHjlyT1OpdJ1zZXQHfBL+rauCwNqU4bIK7beXPONxyru99crNYSSLnTJA7DxAMbbEeI5e6uE2agKvdldtsA+Y8TsPo5VPh9Ezpy6jlZTZFu/jJbn6ZI/30+dJrl1KKh5k6sd4xjH1/UK5zYN8ntz525+iWKnfpQxFyuD6xUH2A52+qpQWvzf6O3j5W0+8V+wpPxJkjgOUQSkKZJSdEZKkrqx85sKNwMnnyBlhbXsaJbJbrriCAzM4ELxg+shwX1EAjTp7J78YJ9cOsPT1WNgRBE6mU/PlifKxIfBSqlj+b87D8BXZw8OWN0eXmlboUU4ffgbrauf6yVfb/NnNUb3iE9tlrqALHz1wyLIFUcyyNpcgbeqp508POq5yyjAyckDAPImkrpL0otI5z1lsZbqEkRKQjAI2/WB8lYwcd+H8sVcie141G33NZ5f6qCZh7mKhT7jWi748Y85tbzGNj6O+7E4C4GTv4176GdMZ7u5aGSBNIQvriJxHvgJJq557iOeDsAKeSKGqMEbhF9IzNHPFJFKAJAHMZzEzFVI6tiAdtwd8mrnwdD4q7/Lrr9aapcEgKyXQdmkdbh06xzlmRQDGGP4KtgYx48yavfBx9wufy67/AF7UGi9w0/ESNgEjiF3gEZyTMwwDjY+eQPGq3wgDF25/0Nuf0bl6zw2HUm4J1Xt4MZGN7p85BI7lrx8ILfKpfwYLc+70iQn7K8xe/wDr+Sy2Ntl/LYB+DOfoVB+2qnSS9M1yUH3OHsjv1TMO3he/SuFB5dp68Xd/1FzG+MkRXGhfnSEwqi+8n7aqcItiFGtskkhj852JLBcdxYkk/sFWUfa5jck6jyhTh0WlO7JO5G/lgt3/AGeFWqgGKlac5KzWKhrAPLyADJOKD8buFkieMNgkdluWh17SNq7sEA+6qRZ7i8WHPVBtxI6kjUuCI1GwJ05O5AyW54ptsOhtumGkDTsMYMpyvZ5ERjCbeJBNEpRhuVx4pT1Ra6KJD6LG8CBVlUO3eWYjBLuclzkYySeVFyair3D6BVDinEoo1Ku+GYFVRd3YkHaNBuWrkftM79kc34pDKZptCKJTPK0JGk9ZEGUSoc4BZSVcZPJtuRFVW4HMw13BES97yurFQf6KNOyreZOfbRS74fJE667iOGWYu2hwp9Ft5HyzK+r7qxwMANlsAbLmmC2t4Yz1kVvNMy7ie7coieYec5X2onvrtUnWis4XDW26LXBbV14a6SDGVnKK2ciOTWyB88m3Jx3ZxXELFMgFgANKt3jJ8Sc7jI767Lf8TncMg7QMQkYWiqwEbhsH0ichdwreqhPsrly8YgjBNvaQdgKQZw1wx5aQC2EU92ynFNig1djzkqSQVtm+S2/h8Ucg45Mjc/dypz6Q6nvNMWes1xqvhrk7AP5oBbH4FLHSPCPdaAFRurmQKBhRNAkhwBsBr1H30ydF7jreKRSgO6rK4dlRiifEy4dpMachmxjO2oGp44e218X+jr4vIpQhJf8AK+1nV+F2KwQpEgwqKAPPxJPeScknvJNeeLcUhtomlnkWONebMce4eJ8hSF0n+FqGBmjtozcMuRr1BY9YGcA839oGNjg1zK84hPeHrDcNLIhDBJturbVqIixsincd+2N9q7krPLsIcRtTxBZZ0uJDLGkszid5FQRmQmGNNhuEUHJyucDnnFLgzMIo1crrlbCl2I1FssWkLergZzz2XxwKruqSrkxGJtQBVJCdLk5aOOIjs5yoG/Iatyc10zoJ0cuEje6UoJyxQQzINOhMZQSAFkyc9sZB2JHcGT5TNxl6G9HRbxK0V0ZVc65CFiKyMRgkMF1YBGB2tgAKaTWiwlLxqxRoyRujYyp7wcEg+0UO6W8Q6m1cj13xFEMZzJL2V2HcMlj4BSe6kGAPAX1xvL/TzSyj8RpCI/7ip9NWvg2Hya4Pje3Z/wDEPW22hCKiLsqBVUfgqAo+oCtXwZ/yOXzu7s/+IkoMEC2v5onnHxbL6ZdaNUcbaPjiTu2CNyTnfu5VT4zJOZLxpn1/Eoybk4QTOQPVGPZv7aJX8Kie6UKxPpcrfOG+n1QTswyTjkSRnnVHpbapCbsoD27XUw1M2WMzjs5JwPIVF40nzFVJbHrjBVrtTuepVgAOZkmIxjwIVc/nijNhAFUcs4xtyUfNX/nehHDYOsbJOW3aQjudzkhTzJxhc9wUY50wIgAAAwByAqcuwknbszUqVKQUlSpUoAEccsRIhU/fcjzww3VseRxXrgtxZNEuvVBLsGEdw8XaBCtgdYvJtXIY2q/dJlTQLh0MSzy6n0MdMiFIBLLpkGl1jZgwjXUh5KN2JzvTVaKY5Uw5c3PDwQr3sshOwj9Knk1eQSNstVi3kVAfQLAh2G0kkawLnu1s/wAa30GhHR+8cyM6QpLO0UeZZSIygQyQsvZVmGXhJ0qMZJolfcTkU4luVibGeqto9bkDnjUrO3uQUrwyul9yyyxq2V+jXCpZk6+SVY5Wd1d4Y1MjmORo2+PkUsqdk6VRVwPGj0PR23DBnQzODkNcM0xB57dYSF9wFLnR1ppZAlncdWgY6o75k1EFiWZIABKCSSQSwG/KniPoq7/d7qUjvSDEA/SXMn96tliyt1egRyY0rrUSuDXUcMskbN2tE0YRQWY9XdzsFVFBPqzL3cqXuifwY3zsHkjSBRjSZmywwMauqQbnwBYc8867bYcKt7RG6mJEG7NoXtOQObt6zt5kk0m9K/hTt4FMdr8fcn73GFj78yHvOM4UbnyroWJa35k1lcWmvIrcU6K8P4fbiW/maYqiRoHAIYRABES3G0hxt2tXPc1zS/6QvNKdGuKCR0EkCsVEm4T45FOkNjAwuB2QDmhfF+Ly3UxlndpnZTnVnSq4G0YBwibBhjGCN85yffAbfW2t8hI+3IznOWUdkMT5AE+AAq0Y6kZSbCPFejwVS0LBQB2o3wV0jwLA6SN8fspfeco4IUpIux0qFweYLDZd1IB7jimjjErFgralQkEMBkDAJWTOMbHYq3PYjeiHBejZmMbOOscbANnYdzS4yQQd1Uk47ySTh50thYhX4NujzXbx3kiqAQABj70E5YZ+dtj8E867RGgUAAAAbADwrmnA+jV/ZqRBcKoO+h0Lpk+CntL7mxudqKfwhxcYHV2z7bsocHPdhC2PpYVJuxh1nmVFLMQqqCSScAAcyT3CubycSa/vQ4DLFCW6lTtqwAplZe4tnCg7hT3EkC3xS+murVLW4SRLozxF0jjbTLGkytqViCoQoMnJyCMHngmz0MjVWEM1xDryTh9Yy2c4WQMBz7sUGnpeYqv8Gf8AIm8rm6/3iSvDcAvIzmOeKYDJ0Sq0ec/hoWAxn5ncKnwZFvRJlYBWW8ugyg6grde5IDY3AJ50ALKXDLdXQUgBrqXPYkf1RENtGw5nn++gvSttV8sZGVaBSwHMhZWIQe1ivuBq5cZaadsE/KbjvwdQlVRpzyOw7XhVXiL9bfyOFyI1EIz3uWYsFx7Vye7ellsBb4dHpbAHm2nbfu/NG4HicnuonWm0Uadt89+MZxtkeW23lit1crMJUqVKwCVKlSgDD8qEW8zx3MRjQyNJqh0hgoJI1qWZtgAUbx9bajBFDeIusRhffs3EDnTz0iZA2B98cHGBuc1TG6YBThPQ9gWeeYjVqzFbsyrpaV5tLS4Dv2nfcaRg4waZbDh8UC6YY0jB3OhQMnxY82Pmc1pn4iOUJhlZW0unXKrDGxC7Eas9zY9tB7zprCiMdLKwyO08BAfwbTLqxnwFd2iJasYLyyjlXTLGkg8HUNjzGRsfMUAvLhLdzFbz3QmwCsEbNMPIaZQyxDbnlRSrxvpteSIr2mjq/wCcKopYAEgmPXJk8sern20R6D8UYSLGNOmYlmMhJdiVYg9bpDO3Z5SDlnSx06azRmpNDPDa3U6YvZhpz9yg7AZc7LPIpy+3MLpU5I7Qr1f9GbSZAr28OB6pVFRk/EdQCvuNFUcHOCDg4OO4jmD4Hl9NZZgBk7Abn2VtCttnKeknwb9SDJA7vCCDLFgGQIo5xtycLz0kZ5kZOKXOL2iIkbxvhAMIFbBywI1oRu5JOWHM13NbpDyde7fIxg6cEHkR2l5eNKXFPg+hkuevjd4TkllXSUJY5bCMCFDHcgYzk0bIZPuLXQ3ox1z622jG6gEvhhyyRkZABwOS5wM93YeB8OhiXEeknv8AHPnnegFrwmSMKEmUFfVPo8IIxy3XFXbPpE8WUu0csPVmhidkkXnkqupo2G4IO22xNI0x1JDRisYoJ/Gu3xn47/sJ/wD0UQ4bxSG4XVDIkgGx0kHB8GHMHyNKMXKlD+JcZihIViWkIysUY1u3sQb48zgedU/RLi5+7MbeM/zUTfGEf6WYeqfER/pGgCxxDjkcbGNQ80o/moQGYfjEkKg82IoL8HLkxXZZdJN9dFlzq0sZTkZ78HNH+DQRJFiGNY1BYYAA7SsVJPiSQTk7mgnQJcJeA8/T7s/pTFh9RFACRFbM0d0yLrlW6utC6sBvjyQDyzyG2R4ZodYXSTzHQ4yzHKDslASdRK8w2dQzvuaYujn+Ufltz+vakOwtOsbS+ltJYex1dlODzU9luRpJowborrBUYIySTkEBRsFXfltj9E1fU5GRuPEfvpVNvcRHsSyYHIOdYPl2wT9ff5YOI5Jwc4gz4qskRJ8yjH7KhygNealLP8JXAODHqH4Nw4x7dSVs/hSUc4pvzZYX+tgDWcrAYEkB5EHYH3HcV6pfPHsYU28wwMjAjOAPxX276jdIm+9tpj7erXuz84n6v3UcrAYKC8f1mGSQAjqkd13UESRgvHIp3wQwU/m+dU1v7pySI0Qfhys2PYiqAfprRc20rlOsdpMvH2R2Uz10YxoHrA6vviaaMdQGvpNwyaC2FxK9vcYiBZZrSJ2Mr6QiiUaQFLMO4mua3Fh22lYJKT6yaEVceESqAFOM4yDnxrtPwpxH+DSRySaFm/FEqj9orlFdsdRXoA+I2SsmQM6U6yJ8doxAjWhPMldmB591MPwbXjNM1rKC8dyJArgjVG0eH1KSdQGcNtnDYbxNC1kCYzsEnK7/ADJV393bP0VR6N2lxIY3gDKYHMiTAMdyBqUD74bDfI2YjeiVBudggaXrCAyx3iga1kyI7tF2WUEDOdOO0AWQ9kgqFogk907hWhESkHLB45VyM8x2WweXLbbzqj0U4ykw0ydi4BJMchyQ2AGaDP3h59n5xyBuKZa1E2Cn6OW5ziMRkkMeqJTtAEZAXYZDMDtuDvVixsGiwOuldQMBZNDY8O3pDnHmTV6pQYVrcy6iJFi09zIz5PkyMu3fuCas15ZsAnwqta3vWHZJQMZ1OhQezDENn82gC3QDjtujRi5hYLKjJiaIgMyCRVkjZhs6kFxhsgHB7qvycKR2JlLS5JIWQ5RR4LGMKceJBPnXjj6gWrgDA7AAAAxmWMAAdw3oZq3DcHCo4lKQ4V2Id2Yku+GGWkc5Zz3b0SjQgsSc5Ow8BgDH05PvoZxO/SCZXkOAUKqAMs7FgdKKNzgDw76UekPShm7Ll0B5W8DfGEEEjr5QcR5xyBHL1jyqRcLp0hK6ooI+uZZJA2CAFPWPkSsdk7thlt/Vrz8Hk5dbwkxkm7lJMRJXUQpbSTuRnO9JbXDTxohxHEJYV6iLKroeXSySNsZPMbKcnIPOnb4PUAS70gKovJlAUAABCFAAGwG1YpJ7GtNAHhC4e7H+tz/W+fsNKd7Gbe9kJAC56wY71k1k7fja/qpssD8q4gPC7bHvhhb7Sa1cf4KtwqnZZEzocjOA2zKwyMqfDPcDQ1aFPEbhhXowr4UB6MysdSuAjo7KUDEkacetncZyD37MN6Ya5WqYFdrJfCvHoC1Wvrt4gzY1Y5DOM+IGe/Gf/wCVX4V0jSeUxoGyoyxKkYycYOe/n9FbTAI+grWfQRVoVKW2BWFoorzwCxNzfRhQOriZZZD3aI2zHvyyzqNvBTVsivXAOGyS3k/VS9SwtoxnQrKSzzDTKpwXXAzsQR3Henx6yAeekRga2kjuN45UKEDmwYY7ON8+GPKuF3dlMjlURpUz2GGgMV5DrFzgN7Cc/UOxLJcxoEns0nVFAD27qSRjH3OXSVOO4Ma9WnFbMOFbEEh2VJ1MRONuxqADeHZJrqToGhF6KfBuXxJdjUWbX1X3inbGr57AAc9hXUrHhyRLhVA9gAq2AKzWGlPiXCobhNE0SSLzw6g4PiO8HzFCW6JIPuU91F5CZnA8gsuoCi3EOKRQAdY4Utsq82Y+CIO0x9gqj6Xcz7RR9Qn9JOMsR+BCD9bsMeBoAoXPATGheTiE6KObMtqAPeYsUq8Z41cWpieHrrmEuquZo4otStkEw6VViRjOSuCOWc0/W3Aow4kkLTyLyeU6tJ8Y09VD+KBWrpZZdZb5ABdGRlPhh11Y/NzW2zOVGlWyARyO4rNDOjAPoVsDzEKKfaq6T/hq0srdcyY2K6gc8saVxjzOs+6qEDNycPGcZOW2Hf2f+T7qH9Ln02crZI06GJAzgLNGxIHfgAn3Vdv51TS7MFVNRYk4ABUj9tLHGelMc0UkUUckpkRlXCMFIYY1GRgBoGc5GfLNDNSAV7xaV2YoWQNs80h+NkA7s4xEveFXl4KaFJYblk1KTzYMUBblqbJxIdzu2edH7bhTyaCzajpGtsZGoDfTnuJ8jRSLg4Bzke3GpvpOyipFhd4YZkeJWKPHJcRZbSUK4cuNJ9V9xjYDnXRfg3A9HufE313n29e9A7nhisuAWVgVYSAjUGQ5UgsDtnu5UX+DEMLe4DkFxeXGoqNILF8khcnGc5xnvrEktjbsC2X8t4l+Vj67eGiNUeJWN1b3t26Wcs8c8iyq0TxDHxaowIdgc5UbfXWscQmP+Q3uccurTn4Z14rTARZJiecpjBmfI8sgFs+OsPt5UVoPw21vUaZm4fdkSSs6gCAaVLMcHMu53q9m8/6uvP8AuP8A3a55Qk2B44tBrj2xtv7fLyoR0YT46ZjneOIj2ZkAOPHb6KMsbk8+H3n6MX/uUIFvcI8pFrdjVEgGLdj21eRiDgkcmAznvoUXVAMVShw4o331reg+Hos5x5ZC4Nem4mRzt73+yXH7FpOSXYC/VzotNov3OcBoE1E/NSSYn7aB/wALf6ve/wBkuf8A0VWfjzQzCQW9wU6tlk1W9wjett1WpAGbcnBIzjnT44tSA7ODWu4tkkUq6q6nmrAMD7QdqVrDp9bNGpYTg949Hn29vYqyem9t8y791pdH6Pi66DTf/FWJB8Q89vj1RDKwVc+ETao/7tabOzlkkkje7uCIiobCxR6taBtmVM7AjcYqHprb/Muj7LS5P2R0NtemSieZjDftGwj6seh3OxVSHwCgxk6aAGfh3BoICWjjUOfWkPadvx5Gyze81fpZXpfn1bO+I/Jyv1MQaw3TEAZNnfj/APXY/YTQAz0L4rx6KBtBJeUjIijGpyPEjkq+bEDzpNvulN3OhItb2JfvYo4WEr/jzt2Y8+Cgn8Khdt6SVwba6t1btMlvCSxbvMtwx1u3mAp86AGHo/eBYWjbZoZZEYHGQDI0iZ/MkShN30old/kyxFBsC4cmT8IFThE8Cc6ufLGRf8E41aIb+JXGJFSBjr57sSC2rc9obkGidsyoOza3ewxk20ucDu5U3MJy6mgwT3MqtdJGkSEMqK5cPJ3M2VGcHkD377kCrkkKRIzt2sbnlzJwMjPmN2Jx7Ko3vbbIguwTpzmzlbZNXLlg9rn5eda7KZImfMd4OsABzZ3IxtgnUFI7ye7n30o1Fy74syICI1Y7nCyagVUqOywXc9obY2wa32FzK7dtUVcN6usnUrlNJJAA7j35z5UvWV9oU/GMkhkDMWhmAZQMAFQueY8dw3dyHv0o5k0zysHYlR1Fw2kNg5XC5BUgEDJGM+OwA1daMgZHazjvzp5jI7/3Grfwdv8AGcQT5t0CPz4Im+0mknhZjhwcX0hDauzZXCqSFKjs6DvhjkgjPfTj8HkUvW30rRSxJNJGydapRm0xBGOk7gbCg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160" name="AutoShape 8" descr="data:image/jpeg;base64,/9j/4AAQSkZJRgABAQAAAQABAAD/2wCEAAkGBxQSEBQUExQUFRUUFxoXFRcVFxYYHhcUFRcYGBgWFBcaHSkgGBolHBgUITEjJSosLi4uFx8zODgsNygtLisBCgoKDg0OGxAQGywkHyQuLywsLC8sLC0sLCwsLCwsLCwsLCwsLCwsLCwsLCwsLCwsLCwsLCwsLCwsLCwsLCwsLP/AABEIAPAAzQMBIgACEQEDEQH/xAAbAAACAgMBAAAAAAAAAAAAAAAFBgAEAQMHAv/EAFYQAAIBAwICBgQHCgkICgMAAAECAwAEERIhBTEGEyJBUWEUMnGBByMkUpGhsTNCYnJ0gpKzwdEVFjRDU3OUorJEVGNkg7TC8DVVk6Okw9LT4uMlhOH/xAAZAQADAQEBAAAAAAAAAAAAAAAAAgMBBAX/xAAvEQACAgECBAMIAQUAAAAAAAAAAQIRAyExBBIyURNBcSIzYYGRobHB8BQkNENS/9oADAMBAAIRAxEAPwDo3EuO3bXkltZwQt1CRvLJPIyj47XpCKqkn7m2TmskcXPfw9PdcN+6scI7PGr8fPt7Rv0TcLRXj/E2hESxqrSzyCKIOSFDFWcs+N8BUc4HPGO+gAR6Jxc7+k2I8uolP19YK9CHi4/neHn/AGc4/wCKicnEZLeANcBXlLaFWAH41iewEVz2Se/JwMHfAzQLiHT5FU9XG2o28sqF+QmhZ0aCUD1WyjDOdyMCgC2E4vj1uHnz03A+rNTquL/0nDz+ZOP+KvHE+k2mfHXRQQxdWZGdGkMpkUyFE0kdWBGM6t9zy23zF0qd+ILbqkZRmwGLOGKGESiQEroOdWAmdWAx5CgDJvOLKd7Wyk81uZE+pojWDf8AFjys7Me26kP2QihsfTC4eO7aP0c+iynIJc5gchUbsHZgRLqB+aOVGW6QsqvEdLXCrONSoyxiWCNJApBYtgiROR7moA1LccW74LEf7aY/8FeiOLH/AKvXy+UN787Vu490lFtYrclVYsEwpbQCXAJGo+WrHiQB31XHFLhriPEsPUSRGdAkTM7xoVzGWMmAxDruB30AescW8eHfRcfTWDFxY/zlgvsjnbP0sMV6u+lyK0QjQusioTJkaY3nB6hZBz7bDG3LI8aGcM6cNIHd4yGS3jkaBBqYSO5GsMBvEVaNtWNgGzuCKACPoHFW53lon4to7/4pxWV4Jfn1+I7/AOjtY0H0M7VssOMvK9q2qPTL1wIhfrEJQZXtlVORhsjAwciivGb7qIS+/NVyADpMjqgYgkZALAkZ5A0ABz0cujz4lc+6O2H0ZjOKkfRWX77iN83taFf8MQqrDNePDd67hcwSGP4uAhtCdXIzIA5Jdo2IA8SOdF+jHH0vI2ddIKtgoHDMowCOtGAUbflv7TQBUHRV++/viPDrEH1iMGp/FIf53ff2hv3Vtuek6JxGKyK9qVCwfUNnAZghXnuiSHPLYDvrz0g4wySdUsscCpH1s00g1aFL6EVVJAyzZ3J7uRzQBrfoerc7q+PsuXX/AA4qDoevddX39pkP20v8Y6X3CRRtDLFKohMjyxQ60ZhN1QLapF6pPE74OruFGJ+mOGngCD0mCIsckBGkEIl7AzrMeD62KALX8U/9bvv+3P7qn8Ul/wA6vv7S9Vk6UGG2SWXXMJJUT4u3khKh0LalRyTIBg7r+ysQcWlu4Y5YGDaL7Q3VEFXt0dlJJJ3BQqxx30AWz0XIG17er59cD/iQiue8Ou710Ui/uQzZC5MLAsNRGfitsrpbHPH011Tj991FrNJudKEgDmWxhVHiSxAA865vw6x0RKuQQqBckhdZQj12HqKJA248cdojIhnm4pUVxRtld7/iGlSt/LpOAzNHAcMRnQmF7ROCRjbAO550wfBrxm4la7SeV5hG0RjZwgOl0OfVAByQT9WTihN1EM4xsVO2ANK+uy6fvQPXAPdnVsQp29AYSt5fZO7JbMTg9osJu1knJyApycE+ApcORydM3JFJaDLwXfjXET4QWYHsPpBo7xnhS3KBWZ0ZWDxyRkB43GcMhIIzgkYIIIJBBBpHnilPGr5obh4SsNrkBUdWyJsa1Yb4xtgjmaLR3/EE/nLSYfhRSxH6Vdh9VUlmhF02KsUmrSCUnRgPEVe5uWkLrIsxZAyOnqmNQmhRudtO+d81qfoVbNE0Th3V4njfU27dZJ1rSE42k15bIwBnlVU9Ib4f5HbHz9LcZ93o5xXpuL3zcktIva00v2BKPHx9w8KfYvXPRWJ8YeZB1SwyBHAE0SZCrLtk4ywyMHDEVdbgkJcuU7RaN+Z2aEYQqM4XA22599LzSXretdooPdDbqMexpHb7KDcbM1upkS4uGdobhMvJnDC3eSNguAgIaPGy/fVizwbpGvDJK2N9t0Vt0TThmBgNu2T68ZYsdWnA1ZLbjxNbG6OQmczdvJBymrs62QRmTGM6ygC5zyFL8NvNhWW9uhlQcEwuNxnk0efrqwt1fLsLi3fwMluwPsOiUD6qxcTjB4Jhiy6NwxdVp6z4o6l1yO++jqxkuSdlJxvVi14NDGI9K46oMqZJOlZCCyjy2HswKBpxm+UbxWsv4sksX+JHrcOlEo2azlJ7+rkgYe4syn6qdZoPzFeOa8i2OiltqjYIR1QQKA76T1RzGXXOHKk5BIOKsQcBgRQqpp0xdQGDMHEQ5KHBzsckHnmho6XqPXt7pMbnEYkwN9z1bNgbHevSdNLY8xOv41vOPEfM8j9BplKL8xeV9gtacMSJAkZdQH1sdWS7E5brGbJbJ51tvrNZo2jcZVhg4JHnsRy5UFXpxYn+fA8cpIMbatyV27O/s3rZ/HGy7p1P4odvsWttBQUtbBI2lZQQZmDvuTlgipkA8uyi8q0cM4NHC7uC7SSABnkbU2hSSiZ+aNTY9tUW6ZWQ5zY9qSD7VrA6a2P+cx/3v3UWgo2zdF4HkaRgxkadJ9eQGVo1VVVWAyE0rjH4TeNbeKcCE0qSiWaF1UoTEyjVGxBKsGU94BBGCO41XPTKy/zhPob91ef47WH+dRHyBJ+oCi0ZRvHRmDtDDaGg9HKE5XqyWJ57liWOSTXlOi1uHLYkJZVVgZZMMETq1LLq0sdO2SK8/wAbrY+o0j/iQzN9iVg9J1I7EFy3tj6v9YVrHOK3ZvK+xZt+j0CIEVDpV0kGWcnXHjSckk7YFb4uFQxxuiII1dzIwQlMuTqZsgjmRvQiTpBcMPi7ZVz3zTAY89Matn2ZFDZrOWf+VTGRf6FF6uL3rktJ+cxHlU5cRCPmUjhm/I89ILr05gkZJt43zrUnEsy8m1A7xIcnb12wOQNU2hwjltsj1TtqKYBkOdvVwQvcADjIwDqrgADYDYDwA7hWq4tlfTqz2TqAz98OR9o/bXDPK5u2dUcaiqQuzWzqpJBGMEsRuQDlHbPeG5g+bNk4A3dAYMXd9sB2bbbfvWRtid2GWOGOCfAbUduGwpIGfLy79u/bO3lVDoWo9MvzgAt6OTg5GTETse/matw0rkSzxqJ4xjjF8PnQ2jfR160WoZd/9NXGO60g1e3rZdP1ZonUuI94yuDoRKlSpUSpKHceX4pScYWWLVn5jSKj/wB12ojVDj8eq0uB39U5HtVSw+sCmg6kmLNXFozwJibWHV63VqG9qqAfrBq9Q7gUoMbeUj+7W3WqP0ZEojRNVJoIO4pkrNYrNKMeHiBzkA5GDkdx5j2UK4nHgBQMKO0Sc4J2GSfLbfmNm3waL1U4ihK5B2Gcrjn5jzG+3eCR4VsXqLJaC/wW0+UXB3yVgO47yHXtKNjgKD4Z3ppiTSNifMknJ9ppf6PMDcznAzoh3GTjsE7HkBvnxpipsj1MgtD1qPifpNTWfE/Sa81KQc9aj4n6TWAx8TUrFAGSfM1ipWaAMVmsVKwCVKlZrQMVQ6Ipm+4iR3G3XbuIiJx9DCr9UugY+V8U/KIv92irp4Xr+Rz8R0i5xm5uBxa+aBoV7MEZ62Nn9RHYY0uuB2znnUa4um3a50nwhijUe7XrP11V4xDcNxS8aKS1RDNHHiYOWMghRgEVCMjDD6/CqfSxr2yaNc2jmRJHGFlH3LTkHL/hjfyqs+V5K0slCVRCcLzieDN1OwaVVZT1QUqQSRhYx4eNOYpKtZNUlmx5tIh95jc/tp1Fc2ZU0dOPYlYZQRg8jsfYdjXqsGpFAH0abBZTzMcEnt7DQMfpgFHKA8JULcsAf6dMeASZJh/vJ+qj1UzdVk8XTRKlSpUyhKo8XJ6vAHPvzyYEFfYTyB7jir9UOLDsg48Qd9sMMaW8jyz3HBrY7mS2BfRM5kujt68Q28oVPLuOSdu6mOl3oofjLrfPxkZ3GD9xQYb8IYwfZTDTZOoWHSZrFSpUxyVKlStAlSpWaAJUrFZrAJUrFStAhqr0CX5RxNvG5QfoW8Qq0a0fB/zvj3+mSfUFA+rFdXCdT9Dn4npQsvn0q/2GPTtySAcC3gyBtzxuMb7bV5+FVvjothta3ZGfMxDbbPdV63tka94gGlijPpgKl86t7e3OYjrAB9oP7KqfCafjT5WVx/edP3Uj/wAj6/gitivbjEtoPCVP1T06Ck5B8da/1y/4HpxFZm3R04tiVKlSolQBaJi7Zs/5RMg9rWtq+P8AuzR+gGcXGPG9J+nh4/dTBVcvl6Ili8/UxWaxUqRUlUeM/cifA8/btuPvgc4I8Dtvir1VeJsBC5PLSfH3Zx54rY7mPYDdESdd3n+kjHuEEff99+N30yUudDwM3JGd5U58/uER/bTFTZOoWHSZqjxniaW0LSvkgFVAUZLM7BVVfMk1dpM+EC9X4iPUMBnlfcYAjXSMnu7Tg+6lirZSKtpDHwLiy3UCzKrKCWUq2Mq0bFWBwSOY7qI0pfBzcBoZ1BBCzlgQcgiVEkyD7zTbRJUzGqbRipUrNYBipUqVgEqVmsVoENV+gH3XiP5Wf1MVWKr9APunEfyxv1UddXCdT9Dn4npQBn7dzfAc/TgB8Ysfq2sGR2tm7x76qfCcfjZfyGT9bVwR5muzqYauIMThguQIYk5nbux45qr8KH3RvOylH0Sr++kv+4+pFbHlf5Ta/wBd9kMp/dTjSjGPlVt/Wt+plpupc26OrHszNYqVKkUF+Jg14y+Fw7/o2cCf+b9VMFLvDLZzxC5dkKoh7DHk7SxwA6fEKIRv+FTFVMjuvRE8aq/UzWKzWKmUAi9J4Teei4cMCU1kYXrQoYRg8ySpznGO7nRLiS5ifcjYnIGeW/Lv9nfyrlfT2J1vLgJryXSYiNctgQq2oHHZ0mPOafOinGBd8PjlyWbTokzjPWKO0DgAd4I8iKtLHSUkRjkbbizx0Lx8qwCB1y/XBEdj3jwPhTLSx0JXSbxfmzjHs6mPH2UzUmTqHh0mRXJr7iEVpxAhoraQwpIpcbkyyu0kcsmRpMkeVUhs8yQd8V1d3CgkkADck7AAbkk9wriUt7reRhJKA8sjYiiyO1I2O2ynVkYPvp8MnG2h1iWSVP8An3Q5fBrNiSdcq2tElLLjSXLOH0gchkrt4Yp8rk3Qi6EXEIu1LpkV4j1sZXDPhlClVAyXUc9uddZpMm9mySUmkSs1KlIYSsVKlAEqVKlAENaOgPr8QPjeN9UcY/ZW81p+D71b0/67P9RA/ZXVwnUzn4npQCs1ZxKVVmPptydKoWyVkCAM2CibDmf31V+FT1h+SXH0dZDj9tXrEyBZljEuRfXJJiByAXzjOCuTq++BHsof8JoOrBOcWcozyyetj3xyGamvf/NkV0nu3Gby3/GlI9ojI/4jTZSraD5bD/tv8K/vprrM251Y9iVSuuKwRnEk0SHweRF+00lXfHnup9JYrBkgIpK68NgNIw7RyR6oIG/fROGyjQYWNFHkqj9lMsPclLiEnSQ1W1yki6o3V17ijBh9I2rbSHfulqRcphGUjWo266PI1oVHrvpyVPMFfAkF2tbtJV1RurqeTKQR9I7/ACqc4cpTHkU0balZrFIVOW/CfafLQzlhHJAo7GQXaNn1qzclXDpnOxB8qA9FekgtbkBFAglISXtM3fgSgk7ld892Bz2FPvwp8L62z60Ak251nHPqjs/uHZb82uf8O4AJVDTk4I2RW5L3ZI+wfXXdialjpnDluE7OscDh0XN2uc5ML+9oyPfsBRukvoFxPXI6OG1FFVWOCJBa/FMwIOx7Uecgb5506VyZE1LU68bTjaBvSYfIrn+ol/VtXBI49SjUpzjlj6y7g7eQBrvXSg4sbo+EEv6tq5XDwOHSMhmOBuXfw8iBVMWSMI6lYcNPNL2a07g/oeuOIWgIAInXkp3GGwcgaf8AnkK7vXG+j8EHplsYw4YTxkajJhlJI1KGOGHnXZKzNLmaYnhPG6bT9CVKlALjpdbgsIiJSh0tiSKNQRzGuZ0UkeAzUoxctkZKSjuMFYpdXpUp+9iHtu7U/wCB2r3/ABkB5Naj23SfYqk/VVPAydhfGh3D9Sl8dICeUlh/a/8A66n8YP8AS2H9q/8AhW/0+TsZ48O4wGtHwcjEV2P9eufrkJoSeKu3q3Fhy5dYW+xxn6KK/BwxaG6YlSTeT5K8iQwBK+RxXRw+KUG2yGbJGS0AIkPxrKXBN9cL2GK7ZUE4DDO4G52Gd60fCYMzEeNqR+lcIK2W7YSUb6vTro5UNkDreQI2BO2zbbV5+EUfKk78woPpu0rn/wB/zYq2M2J+XQ/izn9X++ma5uFjRnc4VAWY4JwF3JwNz7qVuHn/APIQf1Vx9sNNtZl3OrHscdHGoVkYxFn0zP2QhU6NRKZLYC7H21sm6STzSrGnxSuVTVHh2VpHVFZiw0hdycDfatnFOh16JCzPBmd+YJAR3DsRuvqqFG/fsMDFX+jnQW5EiztNFG2lmXQuplkMZRSSRg41ZP4v0dXPCrs5vCd7Fbo5xIw3M0DE6zM6RTNA9xM4TslFQZ0Hshtxp7XLFMnAODXXD42nlXEGER0ZlMiRoWC3DKgCLhSgZBkhVJyeVbU4SYWF3MsfpHpULkozERxF4onVCwHrDUxOATkDfAroXHHT0W41kaBFJrzy0hG1Z8sZpoKOSLMk5QaBFZqpwnPo8Or1urTPt0DNWq847gH00DG0YAsqlkErJzWAtiQ+OMc8d2aQOBcAuY16pnjEQ3WVW1HQRuEUjbPPJ2Ge+utkUm2XCpma5WEwrAkzLEHDnI0qXRcHZA5cZ379sCujDOk0c2fG5NNFJ40gSGaH1bZhkhjloSw61Mn1s7E5zkjxxT+K4rccXkeZdWAqFXiiTUVVlYMgY6QGL4PrcgRsDXZradZEV1OVdQwPkwyPtozqqM4Z6NA3pd/0fd/k8v6tq5XwO61L1TnJA7JPNk5bnxGcfRXUumOf4OvMc/R5f1bVxGynZWVieRUjBU4R+yVYrtnmceysxw5oNHXizPFlUvLZ+ga4CYxeWmmNgUljGotMQO0FIXUdPPI91dsrjXBuFGKeBi4YCeLAwcDLqCV7W2TudtyTXZWONzSZGnVOx80ZRn7SrT4fHsShXRm3X0OAlVyUyTpGdyTz99FCdtvDaqPRr+RW/wDVJ9OkZ+vNdHCbs4eJ8ggqAcgB7BWdI8BWaldpyHholPNVPuFTql+av0CvdSgDRJaRnnGh9qqf2V4+DtNEd2nLTe3GPYz6gB5YIq0ar9AdxenxvZh+iQP2UAL1lIQkhUE/Lrv1c5Pxv4w22bYg5OOXfo+EI5vFHhFAP07v/wCNZ4XExWQ6tPy27CntZV/SSdQQMNe2OYIHvNa+np+Wt+Jaf709eYvf/X8l1seuHn5fB/VT/wDk03Up8PHyyD8WYe7Sn7hR/jXERbwvIRkjZFHNnOyqPafqzWZVckjqg6TYo/CTdyo0SqSAwzCQ6KBOodi0ykFmULp0gDBJIPMVQ4fx27j2FxAUZVwZusyrae1u0SBVJ3wQcHO9VLbh4lfXKWklYANIzPlj+CFOAM9wGB4ijEfR6HHa6xu7HXTgfR1m/vrpSUYqLOOWVuVoxPbX9zIkZuYnjdTIyxsoVo0dQNTxxBt28M+qaO23R+Vzm7nMq51dUmpUJ5/GZJLjOezsp7waAp0ZgU5j62LfPxc0q+Ofvu/UaIR3F6uPlEb4xs8PPG2CVYHcYJPPPltSycqqLr7DxnC7khudwoJJAA5k7ADzPdVXh3E4rgMYXDhG0MRnZsBu8bggggjY91LLWZkIad2mbn2tkU/gRDsjHiQT51qkgxdRZkkSOf4mURto1MAWh1MN131plSCdSjNR8HTcouIuVJDLxLienMcIMk5HZQclJ2DTNyjQc99yAcA1R4yxs+GuseWkEZSPA3eeTIBx4lmZvprYOJW9uOqt0MjnJEUIySfnOxOFz3s5+mt9vZySSLLcaR1ZJjhQ6lUkFdbvga3wSNuyMnGedKqj/Nyu5xq3kLW8bdY2NJUAAHU0RGnT540tjGTp5iumfBvxIyWxibIaI5AP9E5JUY8FbWvsUUjX9gscl3FG33CcyJoOSA6glcAjcZYfm9/KvXR7ir2suqI69+qJkICt1jagewAdRfx5dYTyrryR546HHjlyT1OpdJ1zZXQHfBL+rauCwNqU4bIK7beXPONxyru99crNYSSLnTJA7DxAMbbEeI5e6uE2agKvdldtsA+Y8TsPo5VPh9Ezpy6jlZTZFu/jJbn6ZI/30+dJrl1KKh5k6sd4xjH1/UK5zYN8ntz525+iWKnfpQxFyuD6xUH2A52+qpQWvzf6O3j5W0+8V+wpPxJkjgOUQSkKZJSdEZKkrqx85sKNwMnnyBlhbXsaJbJbrriCAzM4ELxg+shwX1EAjTp7J78YJ9cOsPT1WNgRBE6mU/PlifKxIfBSqlj+b87D8BXZw8OWN0eXmlboUU4ffgbrauf6yVfb/NnNUb3iE9tlrqALHz1wyLIFUcyyNpcgbeqp508POq5yyjAyckDAPImkrpL0otI5z1lsZbqEkRKQjAI2/WB8lYwcd+H8sVcie141G33NZ5f6qCZh7mKhT7jWi748Y85tbzGNj6O+7E4C4GTv4176GdMZ7u5aGSBNIQvriJxHvgJJq557iOeDsAKeSKGqMEbhF9IzNHPFJFKAJAHMZzEzFVI6tiAdtwd8mrnwdD4q7/Lrr9aapcEgKyXQdmkdbh06xzlmRQDGGP4KtgYx48yavfBx9wufy67/AF7UGi9w0/ESNgEjiF3gEZyTMwwDjY+eQPGq3wgDF25/0Nuf0bl6zw2HUm4J1Xt4MZGN7p85BI7lrx8ILfKpfwYLc+70iQn7K8xe/wDr+Sy2Ntl/LYB+DOfoVB+2qnSS9M1yUH3OHsjv1TMO3he/SuFB5dp68Xd/1FzG+MkRXGhfnSEwqi+8n7aqcItiFGtskkhj852JLBcdxYkk/sFWUfa5jck6jyhTh0WlO7JO5G/lgt3/AGeFWqgGKlac5KzWKhrAPLyADJOKD8buFkieMNgkdluWh17SNq7sEA+6qRZ7i8WHPVBtxI6kjUuCI1GwJ05O5AyW54ptsOhtumGkDTsMYMpyvZ5ERjCbeJBNEpRhuVx4pT1Ra6KJD6LG8CBVlUO3eWYjBLuclzkYySeVFyair3D6BVDinEoo1Ku+GYFVRd3YkHaNBuWrkftM79kc34pDKZptCKJTPK0JGk9ZEGUSoc4BZSVcZPJtuRFVW4HMw13BES97yurFQf6KNOyreZOfbRS74fJE667iOGWYu2hwp9Ft5HyzK+r7qxwMANlsAbLmmC2t4Yz1kVvNMy7ie7coieYec5X2onvrtUnWis4XDW26LXBbV14a6SDGVnKK2ciOTWyB88m3Jx3ZxXELFMgFgANKt3jJ8Sc7jI767Lf8TncMg7QMQkYWiqwEbhsH0ichdwreqhPsrly8YgjBNvaQdgKQZw1wx5aQC2EU92ynFNig1djzkqSQVtm+S2/h8Ucg45Mjc/dypz6Q6nvNMWes1xqvhrk7AP5oBbH4FLHSPCPdaAFRurmQKBhRNAkhwBsBr1H30ydF7jreKRSgO6rK4dlRiifEy4dpMachmxjO2oGp44e218X+jr4vIpQhJf8AK+1nV+F2KwQpEgwqKAPPxJPeScknvJNeeLcUhtomlnkWONebMce4eJ8hSF0n+FqGBmjtozcMuRr1BY9YGcA839oGNjg1zK84hPeHrDcNLIhDBJturbVqIixsincd+2N9q7krPLsIcRtTxBZZ0uJDLGkszid5FQRmQmGNNhuEUHJyucDnnFLgzMIo1crrlbCl2I1FssWkLergZzz2XxwKruqSrkxGJtQBVJCdLk5aOOIjs5yoG/Iatyc10zoJ0cuEje6UoJyxQQzINOhMZQSAFkyc9sZB2JHcGT5TNxl6G9HRbxK0V0ZVc65CFiKyMRgkMF1YBGB2tgAKaTWiwlLxqxRoyRujYyp7wcEg+0UO6W8Q6m1cj13xFEMZzJL2V2HcMlj4BSe6kGAPAX1xvL/TzSyj8RpCI/7ip9NWvg2Hya4Pje3Z/wDEPW22hCKiLsqBVUfgqAo+oCtXwZ/yOXzu7s/+IkoMEC2v5onnHxbL6ZdaNUcbaPjiTu2CNyTnfu5VT4zJOZLxpn1/Eoybk4QTOQPVGPZv7aJX8Kie6UKxPpcrfOG+n1QTswyTjkSRnnVHpbapCbsoD27XUw1M2WMzjs5JwPIVF40nzFVJbHrjBVrtTuepVgAOZkmIxjwIVc/nijNhAFUcs4xtyUfNX/nehHDYOsbJOW3aQjudzkhTzJxhc9wUY50wIgAAAwByAqcuwknbszUqVKQUlSpUoAEccsRIhU/fcjzww3VseRxXrgtxZNEuvVBLsGEdw8XaBCtgdYvJtXIY2q/dJlTQLh0MSzy6n0MdMiFIBLLpkGl1jZgwjXUh5KN2JzvTVaKY5Uw5c3PDwQr3sshOwj9Knk1eQSNstVi3kVAfQLAh2G0kkawLnu1s/wAa30GhHR+8cyM6QpLO0UeZZSIygQyQsvZVmGXhJ0qMZJolfcTkU4luVibGeqto9bkDnjUrO3uQUrwyul9yyyxq2V+jXCpZk6+SVY5Wd1d4Y1MjmORo2+PkUsqdk6VRVwPGj0PR23DBnQzODkNcM0xB57dYSF9wFLnR1ppZAlncdWgY6o75k1EFiWZIABKCSSQSwG/KniPoq7/d7qUjvSDEA/SXMn96tliyt1egRyY0rrUSuDXUcMskbN2tE0YRQWY9XdzsFVFBPqzL3cqXuifwY3zsHkjSBRjSZmywwMauqQbnwBYc8867bYcKt7RG6mJEG7NoXtOQObt6zt5kk0m9K/hTt4FMdr8fcn73GFj78yHvOM4UbnyroWJa35k1lcWmvIrcU6K8P4fbiW/maYqiRoHAIYRABES3G0hxt2tXPc1zS/6QvNKdGuKCR0EkCsVEm4T45FOkNjAwuB2QDmhfF+Ly3UxlndpnZTnVnSq4G0YBwibBhjGCN85yffAbfW2t8hI+3IznOWUdkMT5AE+AAq0Y6kZSbCPFejwVS0LBQB2o3wV0jwLA6SN8fspfeco4IUpIux0qFweYLDZd1IB7jimjjErFgralQkEMBkDAJWTOMbHYq3PYjeiHBejZmMbOOscbANnYdzS4yQQd1Uk47ySTh50thYhX4NujzXbx3kiqAQABj70E5YZ+dtj8E867RGgUAAAAbADwrmnA+jV/ZqRBcKoO+h0Lpk+CntL7mxudqKfwhxcYHV2z7bsocHPdhC2PpYVJuxh1nmVFLMQqqCSScAAcyT3CubycSa/vQ4DLFCW6lTtqwAplZe4tnCg7hT3EkC3xS+murVLW4SRLozxF0jjbTLGkytqViCoQoMnJyCMHngmz0MjVWEM1xDryTh9Yy2c4WQMBz7sUGnpeYqv8Gf8AIm8rm6/3iSvDcAvIzmOeKYDJ0Sq0ec/hoWAxn5ncKnwZFvRJlYBWW8ugyg6grde5IDY3AJ50ALKXDLdXQUgBrqXPYkf1RENtGw5nn++gvSttV8sZGVaBSwHMhZWIQe1ivuBq5cZaadsE/KbjvwdQlVRpzyOw7XhVXiL9bfyOFyI1EIz3uWYsFx7Vye7ellsBb4dHpbAHm2nbfu/NG4HicnuonWm0Uadt89+MZxtkeW23lit1crMJUqVKwCVKlSgDD8qEW8zx3MRjQyNJqh0hgoJI1qWZtgAUbx9bajBFDeIusRhffs3EDnTz0iZA2B98cHGBuc1TG6YBThPQ9gWeeYjVqzFbsyrpaV5tLS4Dv2nfcaRg4waZbDh8UC6YY0jB3OhQMnxY82Pmc1pn4iOUJhlZW0unXKrDGxC7Eas9zY9tB7zprCiMdLKwyO08BAfwbTLqxnwFd2iJasYLyyjlXTLGkg8HUNjzGRsfMUAvLhLdzFbz3QmwCsEbNMPIaZQyxDbnlRSrxvpteSIr2mjq/wCcKopYAEgmPXJk8sern20R6D8UYSLGNOmYlmMhJdiVYg9bpDO3Z5SDlnSx06azRmpNDPDa3U6YvZhpz9yg7AZc7LPIpy+3MLpU5I7Qr1f9GbSZAr28OB6pVFRk/EdQCvuNFUcHOCDg4OO4jmD4Hl9NZZgBk7Abn2VtCttnKeknwb9SDJA7vCCDLFgGQIo5xtycLz0kZ5kZOKXOL2iIkbxvhAMIFbBywI1oRu5JOWHM13NbpDyde7fIxg6cEHkR2l5eNKXFPg+hkuevjd4TkllXSUJY5bCMCFDHcgYzk0bIZPuLXQ3ox1z622jG6gEvhhyyRkZABwOS5wM93YeB8OhiXEeknv8AHPnnegFrwmSMKEmUFfVPo8IIxy3XFXbPpE8WUu0csPVmhidkkXnkqupo2G4IO22xNI0x1JDRisYoJ/Gu3xn47/sJ/wD0UQ4bxSG4XVDIkgGx0kHB8GHMHyNKMXKlD+JcZihIViWkIysUY1u3sQb48zgedU/RLi5+7MbeM/zUTfGEf6WYeqfER/pGgCxxDjkcbGNQ80o/moQGYfjEkKg82IoL8HLkxXZZdJN9dFlzq0sZTkZ78HNH+DQRJFiGNY1BYYAA7SsVJPiSQTk7mgnQJcJeA8/T7s/pTFh9RFACRFbM0d0yLrlW6utC6sBvjyQDyzyG2R4ZodYXSTzHQ4yzHKDslASdRK8w2dQzvuaYujn+Ufltz+vakOwtOsbS+ltJYex1dlODzU9luRpJowborrBUYIySTkEBRsFXfltj9E1fU5GRuPEfvpVNvcRHsSyYHIOdYPl2wT9ff5YOI5Jwc4gz4qskRJ8yjH7KhygNealLP8JXAODHqH4Nw4x7dSVs/hSUc4pvzZYX+tgDWcrAYEkB5EHYH3HcV6pfPHsYU28wwMjAjOAPxX276jdIm+9tpj7erXuz84n6v3UcrAYKC8f1mGSQAjqkd13UESRgvHIp3wQwU/m+dU1v7pySI0Qfhys2PYiqAfprRc20rlOsdpMvH2R2Uz10YxoHrA6vviaaMdQGvpNwyaC2FxK9vcYiBZZrSJ2Mr6QiiUaQFLMO4mua3Fh22lYJKT6yaEVceESqAFOM4yDnxrtPwpxH+DSRySaFm/FEqj9orlFdsdRXoA+I2SsmQM6U6yJ8doxAjWhPMldmB591MPwbXjNM1rKC8dyJArgjVG0eH1KSdQGcNtnDYbxNC1kCYzsEnK7/ADJV393bP0VR6N2lxIY3gDKYHMiTAMdyBqUD74bDfI2YjeiVBudggaXrCAyx3iga1kyI7tF2WUEDOdOO0AWQ9kgqFogk907hWhESkHLB45VyM8x2WweXLbbzqj0U4ykw0ydi4BJMchyQ2AGaDP3h59n5xyBuKZa1E2Cn6OW5ziMRkkMeqJTtAEZAXYZDMDtuDvVixsGiwOuldQMBZNDY8O3pDnHmTV6pQYVrcy6iJFi09zIz5PkyMu3fuCas15ZsAnwqta3vWHZJQMZ1OhQezDENn82gC3QDjtujRi5hYLKjJiaIgMyCRVkjZhs6kFxhsgHB7qvycKR2JlLS5JIWQ5RR4LGMKceJBPnXjj6gWrgDA7AAAAxmWMAAdw3oZq3DcHCo4lKQ4V2Id2Yku+GGWkc5Zz3b0SjQgsSc5Ow8BgDH05PvoZxO/SCZXkOAUKqAMs7FgdKKNzgDw76UekPShm7Ll0B5W8DfGEEEjr5QcR5xyBHL1jyqRcLp0hK6ooI+uZZJA2CAFPWPkSsdk7thlt/Vrz8Hk5dbwkxkm7lJMRJXUQpbSTuRnO9JbXDTxohxHEJYV6iLKroeXSySNsZPMbKcnIPOnb4PUAS70gKovJlAUAABCFAAGwG1YpJ7GtNAHhC4e7H+tz/W+fsNKd7Gbe9kJAC56wY71k1k7fja/qpssD8q4gPC7bHvhhb7Sa1cf4KtwqnZZEzocjOA2zKwyMqfDPcDQ1aFPEbhhXowr4UB6MysdSuAjo7KUDEkacetncZyD37MN6Ya5WqYFdrJfCvHoC1Wvrt4gzY1Y5DOM+IGe/Gf/wCVX4V0jSeUxoGyoyxKkYycYOe/n9FbTAI+grWfQRVoVKW2BWFoorzwCxNzfRhQOriZZZD3aI2zHvyyzqNvBTVsivXAOGyS3k/VS9SwtoxnQrKSzzDTKpwXXAzsQR3Henx6yAeekRga2kjuN45UKEDmwYY7ON8+GPKuF3dlMjlURpUz2GGgMV5DrFzgN7Cc/UOxLJcxoEns0nVFAD27qSRjH3OXSVOO4Ma9WnFbMOFbEEh2VJ1MRONuxqADeHZJrqToGhF6KfBuXxJdjUWbX1X3inbGr57AAc9hXUrHhyRLhVA9gAq2AKzWGlPiXCobhNE0SSLzw6g4PiO8HzFCW6JIPuU91F5CZnA8gsuoCi3EOKRQAdY4Utsq82Y+CIO0x9gqj6Xcz7RR9Qn9JOMsR+BCD9bsMeBoAoXPATGheTiE6KObMtqAPeYsUq8Z41cWpieHrrmEuquZo4otStkEw6VViRjOSuCOWc0/W3Aow4kkLTyLyeU6tJ8Y09VD+KBWrpZZdZb5ABdGRlPhh11Y/NzW2zOVGlWyARyO4rNDOjAPoVsDzEKKfaq6T/hq0srdcyY2K6gc8saVxjzOs+6qEDNycPGcZOW2Hf2f+T7qH9Ln02crZI06GJAzgLNGxIHfgAn3Vdv51TS7MFVNRYk4ABUj9tLHGelMc0UkUUckpkRlXCMFIYY1GRgBoGc5GfLNDNSAV7xaV2YoWQNs80h+NkA7s4xEveFXl4KaFJYblk1KTzYMUBblqbJxIdzu2edH7bhTyaCzajpGtsZGoDfTnuJ8jRSLg4Bzke3GpvpOyipFhd4YZkeJWKPHJcRZbSUK4cuNJ9V9xjYDnXRfg3A9HufE313n29e9A7nhisuAWVgVYSAjUGQ5UgsDtnu5UX+DEMLe4DkFxeXGoqNILF8khcnGc5xnvrEktjbsC2X8t4l+Vj67eGiNUeJWN1b3t26Wcs8c8iyq0TxDHxaowIdgc5UbfXWscQmP+Q3uccurTn4Z14rTARZJiecpjBmfI8sgFs+OsPt5UVoPw21vUaZm4fdkSSs6gCAaVLMcHMu53q9m8/6uvP8AuP8A3a55Qk2B44tBrj2xtv7fLyoR0YT46ZjneOIj2ZkAOPHb6KMsbk8+H3n6MX/uUIFvcI8pFrdjVEgGLdj21eRiDgkcmAznvoUXVAMVShw4o331reg+Hos5x5ZC4Nem4mRzt73+yXH7FpOSXYC/VzotNov3OcBoE1E/NSSYn7aB/wALf6ve/wBkuf8A0VWfjzQzCQW9wU6tlk1W9wjett1WpAGbcnBIzjnT44tSA7ODWu4tkkUq6q6nmrAMD7QdqVrDp9bNGpYTg949Hn29vYqyem9t8y791pdH6Pi66DTf/FWJB8Q89vj1RDKwVc+ETao/7tabOzlkkkje7uCIiobCxR6taBtmVM7AjcYqHprb/Muj7LS5P2R0NtemSieZjDftGwj6seh3OxVSHwCgxk6aAGfh3BoICWjjUOfWkPadvx5Gyze81fpZXpfn1bO+I/Jyv1MQaw3TEAZNnfj/APXY/YTQAz0L4rx6KBtBJeUjIijGpyPEjkq+bEDzpNvulN3OhItb2JfvYo4WEr/jzt2Y8+Cgn8Khdt6SVwba6t1btMlvCSxbvMtwx1u3mAp86AGHo/eBYWjbZoZZEYHGQDI0iZ/MkShN30old/kyxFBsC4cmT8IFThE8Cc6ufLGRf8E41aIb+JXGJFSBjr57sSC2rc9obkGidsyoOza3ewxk20ucDu5U3MJy6mgwT3MqtdJGkSEMqK5cPJ3M2VGcHkD377kCrkkKRIzt2sbnlzJwMjPmN2Jx7Ko3vbbIguwTpzmzlbZNXLlg9rn5eda7KZImfMd4OsABzZ3IxtgnUFI7ye7n30o1Fy74syICI1Y7nCyagVUqOywXc9obY2wa32FzK7dtUVcN6usnUrlNJJAA7j35z5UvWV9oU/GMkhkDMWhmAZQMAFQueY8dw3dyHv0o5k0zysHYlR1Fw2kNg5XC5BUgEDJGM+OwA1daMgZHazjvzp5jI7/3Grfwdv8AGcQT5t0CPz4Im+0mknhZjhwcX0hDauzZXCqSFKjs6DvhjkgjPfTj8HkUvW30rRSxJNJGydapRm0xBGOk7gbCg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162" name="AutoShape 10" descr="data:image/jpeg;base64,/9j/4AAQSkZJRgABAQAAAQABAAD/2wCEAAkGBxQSEBQUExQUFRUUFxoXFRcVFxYYHhcUFRcYGBgWFBcaHSkgGBolHBgUITEjJSosLi4uFx8zODgsNygtLisBCgoKDg0OGxAQGywkHyQuLywsLC8sLC0sLCwsLCwsLCwsLCwsLCwsLCwsLCwsLCwsLCwsLCwsLCwsLCwsLCwsLP/AABEIAPAAzQMBIgACEQEDEQH/xAAbAAACAgMBAAAAAAAAAAAAAAAFBgAEAQMHAv/EAFYQAAIBAwICBgQHCgkICgMAAAECAwAEERIhBTEGEyJBUWEUMnGBByMkUpGhsTNCYnJ0gpKzwdEVFjRDU3OUorJEVGNkg7TC8DVVk6Okw9LT4uMlhOH/xAAZAQADAQEBAAAAAAAAAAAAAAAAAgMBBAX/xAAvEQACAgECBAMIAQUAAAAAAAAAAQIRAyExBBIyURNBcSIzYYGRobHB8BQkNENS/9oADAMBAAIRAxEAPwDo3EuO3bXkltZwQt1CRvLJPIyj47XpCKqkn7m2TmskcXPfw9PdcN+6scI7PGr8fPt7Rv0TcLRXj/E2hESxqrSzyCKIOSFDFWcs+N8BUc4HPGO+gAR6Jxc7+k2I8uolP19YK9CHi4/neHn/AGc4/wCKicnEZLeANcBXlLaFWAH41iewEVz2Se/JwMHfAzQLiHT5FU9XG2o28sqF+QmhZ0aCUD1WyjDOdyMCgC2E4vj1uHnz03A+rNTquL/0nDz+ZOP+KvHE+k2mfHXRQQxdWZGdGkMpkUyFE0kdWBGM6t9zy23zF0qd+ILbqkZRmwGLOGKGESiQEroOdWAmdWAx5CgDJvOLKd7Wyk81uZE+pojWDf8AFjys7Me26kP2QihsfTC4eO7aP0c+iynIJc5gchUbsHZgRLqB+aOVGW6QsqvEdLXCrONSoyxiWCNJApBYtgiROR7moA1LccW74LEf7aY/8FeiOLH/AKvXy+UN787Vu490lFtYrclVYsEwpbQCXAJGo+WrHiQB31XHFLhriPEsPUSRGdAkTM7xoVzGWMmAxDruB30AescW8eHfRcfTWDFxY/zlgvsjnbP0sMV6u+lyK0QjQusioTJkaY3nB6hZBz7bDG3LI8aGcM6cNIHd4yGS3jkaBBqYSO5GsMBvEVaNtWNgGzuCKACPoHFW53lon4to7/4pxWV4Jfn1+I7/AOjtY0H0M7VssOMvK9q2qPTL1wIhfrEJQZXtlVORhsjAwciivGb7qIS+/NVyADpMjqgYgkZALAkZ5A0ABz0cujz4lc+6O2H0ZjOKkfRWX77iN83taFf8MQqrDNePDd67hcwSGP4uAhtCdXIzIA5Jdo2IA8SOdF+jHH0vI2ddIKtgoHDMowCOtGAUbflv7TQBUHRV++/viPDrEH1iMGp/FIf53ff2hv3Vtuek6JxGKyK9qVCwfUNnAZghXnuiSHPLYDvrz0g4wySdUsscCpH1s00g1aFL6EVVJAyzZ3J7uRzQBrfoerc7q+PsuXX/AA4qDoevddX39pkP20v8Y6X3CRRtDLFKohMjyxQ60ZhN1QLapF6pPE74OruFGJ+mOGngCD0mCIsckBGkEIl7AzrMeD62KALX8U/9bvv+3P7qn8Ul/wA6vv7S9Vk6UGG2SWXXMJJUT4u3khKh0LalRyTIBg7r+ysQcWlu4Y5YGDaL7Q3VEFXt0dlJJJ3BQqxx30AWz0XIG17er59cD/iQiue8Ou710Ui/uQzZC5MLAsNRGfitsrpbHPH011Tj991FrNJudKEgDmWxhVHiSxAA865vw6x0RKuQQqBckhdZQj12HqKJA248cdojIhnm4pUVxRtld7/iGlSt/LpOAzNHAcMRnQmF7ROCRjbAO550wfBrxm4la7SeV5hG0RjZwgOl0OfVAByQT9WTihN1EM4xsVO2ANK+uy6fvQPXAPdnVsQp29AYSt5fZO7JbMTg9osJu1knJyApycE+ApcORydM3JFJaDLwXfjXET4QWYHsPpBo7xnhS3KBWZ0ZWDxyRkB43GcMhIIzgkYIIIJBBBpHnilPGr5obh4SsNrkBUdWyJsa1Yb4xtgjmaLR3/EE/nLSYfhRSxH6Vdh9VUlmhF02KsUmrSCUnRgPEVe5uWkLrIsxZAyOnqmNQmhRudtO+d81qfoVbNE0Th3V4njfU27dZJ1rSE42k15bIwBnlVU9Ib4f5HbHz9LcZ93o5xXpuL3zcktIva00v2BKPHx9w8KfYvXPRWJ8YeZB1SwyBHAE0SZCrLtk4ywyMHDEVdbgkJcuU7RaN+Z2aEYQqM4XA22599LzSXretdooPdDbqMexpHb7KDcbM1upkS4uGdobhMvJnDC3eSNguAgIaPGy/fVizwbpGvDJK2N9t0Vt0TThmBgNu2T68ZYsdWnA1ZLbjxNbG6OQmczdvJBymrs62QRmTGM6ygC5zyFL8NvNhWW9uhlQcEwuNxnk0efrqwt1fLsLi3fwMluwPsOiUD6qxcTjB4Jhiy6NwxdVp6z4o6l1yO++jqxkuSdlJxvVi14NDGI9K46oMqZJOlZCCyjy2HswKBpxm+UbxWsv4sksX+JHrcOlEo2azlJ7+rkgYe4syn6qdZoPzFeOa8i2OiltqjYIR1QQKA76T1RzGXXOHKk5BIOKsQcBgRQqpp0xdQGDMHEQ5KHBzsckHnmho6XqPXt7pMbnEYkwN9z1bNgbHevSdNLY8xOv41vOPEfM8j9BplKL8xeV9gtacMSJAkZdQH1sdWS7E5brGbJbJ51tvrNZo2jcZVhg4JHnsRy5UFXpxYn+fA8cpIMbatyV27O/s3rZ/HGy7p1P4odvsWttBQUtbBI2lZQQZmDvuTlgipkA8uyi8q0cM4NHC7uC7SSABnkbU2hSSiZ+aNTY9tUW6ZWQ5zY9qSD7VrA6a2P+cx/3v3UWgo2zdF4HkaRgxkadJ9eQGVo1VVVWAyE0rjH4TeNbeKcCE0qSiWaF1UoTEyjVGxBKsGU94BBGCO41XPTKy/zhPob91ef47WH+dRHyBJ+oCi0ZRvHRmDtDDaGg9HKE5XqyWJ57liWOSTXlOi1uHLYkJZVVgZZMMETq1LLq0sdO2SK8/wAbrY+o0j/iQzN9iVg9J1I7EFy3tj6v9YVrHOK3ZvK+xZt+j0CIEVDpV0kGWcnXHjSckk7YFb4uFQxxuiII1dzIwQlMuTqZsgjmRvQiTpBcMPi7ZVz3zTAY89Matn2ZFDZrOWf+VTGRf6FF6uL3rktJ+cxHlU5cRCPmUjhm/I89ILr05gkZJt43zrUnEsy8m1A7xIcnb12wOQNU2hwjltsj1TtqKYBkOdvVwQvcADjIwDqrgADYDYDwA7hWq4tlfTqz2TqAz98OR9o/bXDPK5u2dUcaiqQuzWzqpJBGMEsRuQDlHbPeG5g+bNk4A3dAYMXd9sB2bbbfvWRtid2GWOGOCfAbUduGwpIGfLy79u/bO3lVDoWo9MvzgAt6OTg5GTETse/matw0rkSzxqJ4xjjF8PnQ2jfR160WoZd/9NXGO60g1e3rZdP1ZonUuI94yuDoRKlSpUSpKHceX4pScYWWLVn5jSKj/wB12ojVDj8eq0uB39U5HtVSw+sCmg6kmLNXFozwJibWHV63VqG9qqAfrBq9Q7gUoMbeUj+7W3WqP0ZEojRNVJoIO4pkrNYrNKMeHiBzkA5GDkdx5j2UK4nHgBQMKO0Sc4J2GSfLbfmNm3waL1U4ihK5B2Gcrjn5jzG+3eCR4VsXqLJaC/wW0+UXB3yVgO47yHXtKNjgKD4Z3ppiTSNifMknJ9ppf6PMDcznAzoh3GTjsE7HkBvnxpipsj1MgtD1qPifpNTWfE/Sa81KQc9aj4n6TWAx8TUrFAGSfM1ipWaAMVmsVKwCVKlZrQMVQ6Ipm+4iR3G3XbuIiJx9DCr9UugY+V8U/KIv92irp4Xr+Rz8R0i5xm5uBxa+aBoV7MEZ62Nn9RHYY0uuB2znnUa4um3a50nwhijUe7XrP11V4xDcNxS8aKS1RDNHHiYOWMghRgEVCMjDD6/CqfSxr2yaNc2jmRJHGFlH3LTkHL/hjfyqs+V5K0slCVRCcLzieDN1OwaVVZT1QUqQSRhYx4eNOYpKtZNUlmx5tIh95jc/tp1Fc2ZU0dOPYlYZQRg8jsfYdjXqsGpFAH0abBZTzMcEnt7DQMfpgFHKA8JULcsAf6dMeASZJh/vJ+qj1UzdVk8XTRKlSpUyhKo8XJ6vAHPvzyYEFfYTyB7jir9UOLDsg48Qd9sMMaW8jyz3HBrY7mS2BfRM5kujt68Q28oVPLuOSdu6mOl3oofjLrfPxkZ3GD9xQYb8IYwfZTDTZOoWHSZrFSpUxyVKlStAlSpWaAJUrFZrAJUrFStAhqr0CX5RxNvG5QfoW8Qq0a0fB/zvj3+mSfUFA+rFdXCdT9Dn4npQsvn0q/2GPTtySAcC3gyBtzxuMb7bV5+FVvjothta3ZGfMxDbbPdV63tka94gGlijPpgKl86t7e3OYjrAB9oP7KqfCafjT5WVx/edP3Uj/wAj6/gitivbjEtoPCVP1T06Ck5B8da/1y/4HpxFZm3R04tiVKlSolQBaJi7Zs/5RMg9rWtq+P8AuzR+gGcXGPG9J+nh4/dTBVcvl6Ili8/UxWaxUqRUlUeM/cifA8/btuPvgc4I8Dtvir1VeJsBC5PLSfH3Zx54rY7mPYDdESdd3n+kjHuEEff99+N30yUudDwM3JGd5U58/uER/bTFTZOoWHSZqjxniaW0LSvkgFVAUZLM7BVVfMk1dpM+EC9X4iPUMBnlfcYAjXSMnu7Tg+6lirZSKtpDHwLiy3UCzKrKCWUq2Mq0bFWBwSOY7qI0pfBzcBoZ1BBCzlgQcgiVEkyD7zTbRJUzGqbRipUrNYBipUqVgEqVmsVoENV+gH3XiP5Wf1MVWKr9APunEfyxv1UddXCdT9Dn4npQBn7dzfAc/TgB8Ysfq2sGR2tm7x76qfCcfjZfyGT9bVwR5muzqYauIMThguQIYk5nbux45qr8KH3RvOylH0Sr++kv+4+pFbHlf5Ta/wBd9kMp/dTjSjGPlVt/Wt+plpupc26OrHszNYqVKkUF+Jg14y+Fw7/o2cCf+b9VMFLvDLZzxC5dkKoh7DHk7SxwA6fEKIRv+FTFVMjuvRE8aq/UzWKzWKmUAi9J4Teei4cMCU1kYXrQoYRg8ySpznGO7nRLiS5ifcjYnIGeW/Lv9nfyrlfT2J1vLgJryXSYiNctgQq2oHHZ0mPOafOinGBd8PjlyWbTokzjPWKO0DgAd4I8iKtLHSUkRjkbbizx0Lx8qwCB1y/XBEdj3jwPhTLSx0JXSbxfmzjHs6mPH2UzUmTqHh0mRXJr7iEVpxAhoraQwpIpcbkyyu0kcsmRpMkeVUhs8yQd8V1d3CgkkADck7AAbkk9wriUt7reRhJKA8sjYiiyO1I2O2ynVkYPvp8MnG2h1iWSVP8An3Q5fBrNiSdcq2tElLLjSXLOH0gchkrt4Yp8rk3Qi6EXEIu1LpkV4j1sZXDPhlClVAyXUc9uddZpMm9mySUmkSs1KlIYSsVKlAEqVKlAENaOgPr8QPjeN9UcY/ZW81p+D71b0/67P9RA/ZXVwnUzn4npQCs1ZxKVVmPptydKoWyVkCAM2CibDmf31V+FT1h+SXH0dZDj9tXrEyBZljEuRfXJJiByAXzjOCuTq++BHsof8JoOrBOcWcozyyetj3xyGamvf/NkV0nu3Gby3/GlI9ojI/4jTZSraD5bD/tv8K/vprrM251Y9iVSuuKwRnEk0SHweRF+00lXfHnup9JYrBkgIpK68NgNIw7RyR6oIG/fROGyjQYWNFHkqj9lMsPclLiEnSQ1W1yki6o3V17ijBh9I2rbSHfulqRcphGUjWo266PI1oVHrvpyVPMFfAkF2tbtJV1RurqeTKQR9I7/ACqc4cpTHkU0balZrFIVOW/CfafLQzlhHJAo7GQXaNn1qzclXDpnOxB8qA9FekgtbkBFAglISXtM3fgSgk7ld892Bz2FPvwp8L62z60Ak251nHPqjs/uHZb82uf8O4AJVDTk4I2RW5L3ZI+wfXXdialjpnDluE7OscDh0XN2uc5ML+9oyPfsBRukvoFxPXI6OG1FFVWOCJBa/FMwIOx7Uecgb5506VyZE1LU68bTjaBvSYfIrn+ol/VtXBI49SjUpzjlj6y7g7eQBrvXSg4sbo+EEv6tq5XDwOHSMhmOBuXfw8iBVMWSMI6lYcNPNL2a07g/oeuOIWgIAInXkp3GGwcgaf8AnkK7vXG+j8EHplsYw4YTxkajJhlJI1KGOGHnXZKzNLmaYnhPG6bT9CVKlALjpdbgsIiJSh0tiSKNQRzGuZ0UkeAzUoxctkZKSjuMFYpdXpUp+9iHtu7U/wCB2r3/ABkB5Naj23SfYqk/VVPAydhfGh3D9Sl8dICeUlh/a/8A66n8YP8AS2H9q/8AhW/0+TsZ48O4wGtHwcjEV2P9eufrkJoSeKu3q3Fhy5dYW+xxn6KK/BwxaG6YlSTeT5K8iQwBK+RxXRw+KUG2yGbJGS0AIkPxrKXBN9cL2GK7ZUE4DDO4G52Gd60fCYMzEeNqR+lcIK2W7YSUb6vTro5UNkDreQI2BO2zbbV5+EUfKk78woPpu0rn/wB/zYq2M2J+XQ/izn9X++ma5uFjRnc4VAWY4JwF3JwNz7qVuHn/APIQf1Vx9sNNtZl3OrHscdHGoVkYxFn0zP2QhU6NRKZLYC7H21sm6STzSrGnxSuVTVHh2VpHVFZiw0hdycDfatnFOh16JCzPBmd+YJAR3DsRuvqqFG/fsMDFX+jnQW5EiztNFG2lmXQuplkMZRSSRg41ZP4v0dXPCrs5vCd7Fbo5xIw3M0DE6zM6RTNA9xM4TslFQZ0Hshtxp7XLFMnAODXXD42nlXEGER0ZlMiRoWC3DKgCLhSgZBkhVJyeVbU4SYWF3MsfpHpULkozERxF4onVCwHrDUxOATkDfAroXHHT0W41kaBFJrzy0hG1Z8sZpoKOSLMk5QaBFZqpwnPo8Or1urTPt0DNWq847gH00DG0YAsqlkErJzWAtiQ+OMc8d2aQOBcAuY16pnjEQ3WVW1HQRuEUjbPPJ2Ge+utkUm2XCpma5WEwrAkzLEHDnI0qXRcHZA5cZ379sCujDOk0c2fG5NNFJ40gSGaH1bZhkhjloSw61Mn1s7E5zkjxxT+K4rccXkeZdWAqFXiiTUVVlYMgY6QGL4PrcgRsDXZradZEV1OVdQwPkwyPtozqqM4Z6NA3pd/0fd/k8v6tq5XwO61L1TnJA7JPNk5bnxGcfRXUumOf4OvMc/R5f1bVxGynZWVieRUjBU4R+yVYrtnmceysxw5oNHXizPFlUvLZ+ga4CYxeWmmNgUljGotMQO0FIXUdPPI91dsrjXBuFGKeBi4YCeLAwcDLqCV7W2TudtyTXZWONzSZGnVOx80ZRn7SrT4fHsShXRm3X0OAlVyUyTpGdyTz99FCdtvDaqPRr+RW/wDVJ9OkZ+vNdHCbs4eJ8ggqAcgB7BWdI8BWaldpyHholPNVPuFTql+av0CvdSgDRJaRnnGh9qqf2V4+DtNEd2nLTe3GPYz6gB5YIq0ar9AdxenxvZh+iQP2UAL1lIQkhUE/Lrv1c5Pxv4w22bYg5OOXfo+EI5vFHhFAP07v/wCNZ4XExWQ6tPy27CntZV/SSdQQMNe2OYIHvNa+np+Wt+Jaf709eYvf/X8l1seuHn5fB/VT/wDk03Up8PHyyD8WYe7Sn7hR/jXERbwvIRkjZFHNnOyqPafqzWZVckjqg6TYo/CTdyo0SqSAwzCQ6KBOodi0ykFmULp0gDBJIPMVQ4fx27j2FxAUZVwZusyrae1u0SBVJ3wQcHO9VLbh4lfXKWklYANIzPlj+CFOAM9wGB4ijEfR6HHa6xu7HXTgfR1m/vrpSUYqLOOWVuVoxPbX9zIkZuYnjdTIyxsoVo0dQNTxxBt28M+qaO23R+Vzm7nMq51dUmpUJ5/GZJLjOezsp7waAp0ZgU5j62LfPxc0q+Ofvu/UaIR3F6uPlEb4xs8PPG2CVYHcYJPPPltSycqqLr7DxnC7khudwoJJAA5k7ADzPdVXh3E4rgMYXDhG0MRnZsBu8bggggjY91LLWZkIad2mbn2tkU/gRDsjHiQT51qkgxdRZkkSOf4mURto1MAWh1MN131plSCdSjNR8HTcouIuVJDLxLienMcIMk5HZQclJ2DTNyjQc99yAcA1R4yxs+GuseWkEZSPA3eeTIBx4lmZvprYOJW9uOqt0MjnJEUIySfnOxOFz3s5+mt9vZySSLLcaR1ZJjhQ6lUkFdbvga3wSNuyMnGedKqj/Nyu5xq3kLW8bdY2NJUAAHU0RGnT540tjGTp5iumfBvxIyWxibIaI5AP9E5JUY8FbWvsUUjX9gscl3FG33CcyJoOSA6glcAjcZYfm9/KvXR7ir2suqI69+qJkICt1jagewAdRfx5dYTyrryR546HHjlyT1OpdJ1zZXQHfBL+rauCwNqU4bIK7beXPONxyru99crNYSSLnTJA7DxAMbbEeI5e6uE2agKvdldtsA+Y8TsPo5VPh9Ezpy6jlZTZFu/jJbn6ZI/30+dJrl1KKh5k6sd4xjH1/UK5zYN8ntz525+iWKnfpQxFyuD6xUH2A52+qpQWvzf6O3j5W0+8V+wpPxJkjgOUQSkKZJSdEZKkrqx85sKNwMnnyBlhbXsaJbJbrriCAzM4ELxg+shwX1EAjTp7J78YJ9cOsPT1WNgRBE6mU/PlifKxIfBSqlj+b87D8BXZw8OWN0eXmlboUU4ffgbrauf6yVfb/NnNUb3iE9tlrqALHz1wyLIFUcyyNpcgbeqp508POq5yyjAyckDAPImkrpL0otI5z1lsZbqEkRKQjAI2/WB8lYwcd+H8sVcie141G33NZ5f6qCZh7mKhT7jWi748Y85tbzGNj6O+7E4C4GTv4176GdMZ7u5aGSBNIQvriJxHvgJJq557iOeDsAKeSKGqMEbhF9IzNHPFJFKAJAHMZzEzFVI6tiAdtwd8mrnwdD4q7/Lrr9aapcEgKyXQdmkdbh06xzlmRQDGGP4KtgYx48yavfBx9wufy67/AF7UGi9w0/ESNgEjiF3gEZyTMwwDjY+eQPGq3wgDF25/0Nuf0bl6zw2HUm4J1Xt4MZGN7p85BI7lrx8ILfKpfwYLc+70iQn7K8xe/wDr+Sy2Ntl/LYB+DOfoVB+2qnSS9M1yUH3OHsjv1TMO3he/SuFB5dp68Xd/1FzG+MkRXGhfnSEwqi+8n7aqcItiFGtskkhj852JLBcdxYkk/sFWUfa5jck6jyhTh0WlO7JO5G/lgt3/AGeFWqgGKlac5KzWKhrAPLyADJOKD8buFkieMNgkdluWh17SNq7sEA+6qRZ7i8WHPVBtxI6kjUuCI1GwJ05O5AyW54ptsOhtumGkDTsMYMpyvZ5ERjCbeJBNEpRhuVx4pT1Ra6KJD6LG8CBVlUO3eWYjBLuclzkYySeVFyair3D6BVDinEoo1Ku+GYFVRd3YkHaNBuWrkftM79kc34pDKZptCKJTPK0JGk9ZEGUSoc4BZSVcZPJtuRFVW4HMw13BES97yurFQf6KNOyreZOfbRS74fJE667iOGWYu2hwp9Ft5HyzK+r7qxwMANlsAbLmmC2t4Yz1kVvNMy7ie7coieYec5X2onvrtUnWis4XDW26LXBbV14a6SDGVnKK2ciOTWyB88m3Jx3ZxXELFMgFgANKt3jJ8Sc7jI767Lf8TncMg7QMQkYWiqwEbhsH0ichdwreqhPsrly8YgjBNvaQdgKQZw1wx5aQC2EU92ynFNig1djzkqSQVtm+S2/h8Ucg45Mjc/dypz6Q6nvNMWes1xqvhrk7AP5oBbH4FLHSPCPdaAFRurmQKBhRNAkhwBsBr1H30ydF7jreKRSgO6rK4dlRiifEy4dpMachmxjO2oGp44e218X+jr4vIpQhJf8AK+1nV+F2KwQpEgwqKAPPxJPeScknvJNeeLcUhtomlnkWONebMce4eJ8hSF0n+FqGBmjtozcMuRr1BY9YGcA839oGNjg1zK84hPeHrDcNLIhDBJturbVqIixsincd+2N9q7krPLsIcRtTxBZZ0uJDLGkszid5FQRmQmGNNhuEUHJyucDnnFLgzMIo1crrlbCl2I1FssWkLergZzz2XxwKruqSrkxGJtQBVJCdLk5aOOIjs5yoG/Iatyc10zoJ0cuEje6UoJyxQQzINOhMZQSAFkyc9sZB2JHcGT5TNxl6G9HRbxK0V0ZVc65CFiKyMRgkMF1YBGB2tgAKaTWiwlLxqxRoyRujYyp7wcEg+0UO6W8Q6m1cj13xFEMZzJL2V2HcMlj4BSe6kGAPAX1xvL/TzSyj8RpCI/7ip9NWvg2Hya4Pje3Z/wDEPW22hCKiLsqBVUfgqAo+oCtXwZ/yOXzu7s/+IkoMEC2v5onnHxbL6ZdaNUcbaPjiTu2CNyTnfu5VT4zJOZLxpn1/Eoybk4QTOQPVGPZv7aJX8Kie6UKxPpcrfOG+n1QTswyTjkSRnnVHpbapCbsoD27XUw1M2WMzjs5JwPIVF40nzFVJbHrjBVrtTuepVgAOZkmIxjwIVc/nijNhAFUcs4xtyUfNX/nehHDYOsbJOW3aQjudzkhTzJxhc9wUY50wIgAAAwByAqcuwknbszUqVKQUlSpUoAEccsRIhU/fcjzww3VseRxXrgtxZNEuvVBLsGEdw8XaBCtgdYvJtXIY2q/dJlTQLh0MSzy6n0MdMiFIBLLpkGl1jZgwjXUh5KN2JzvTVaKY5Uw5c3PDwQr3sshOwj9Knk1eQSNstVi3kVAfQLAh2G0kkawLnu1s/wAa30GhHR+8cyM6QpLO0UeZZSIygQyQsvZVmGXhJ0qMZJolfcTkU4luVibGeqto9bkDnjUrO3uQUrwyul9yyyxq2V+jXCpZk6+SVY5Wd1d4Y1MjmORo2+PkUsqdk6VRVwPGj0PR23DBnQzODkNcM0xB57dYSF9wFLnR1ppZAlncdWgY6o75k1EFiWZIABKCSSQSwG/KniPoq7/d7qUjvSDEA/SXMn96tliyt1egRyY0rrUSuDXUcMskbN2tE0YRQWY9XdzsFVFBPqzL3cqXuifwY3zsHkjSBRjSZmywwMauqQbnwBYc8867bYcKt7RG6mJEG7NoXtOQObt6zt5kk0m9K/hTt4FMdr8fcn73GFj78yHvOM4UbnyroWJa35k1lcWmvIrcU6K8P4fbiW/maYqiRoHAIYRABES3G0hxt2tXPc1zS/6QvNKdGuKCR0EkCsVEm4T45FOkNjAwuB2QDmhfF+Ly3UxlndpnZTnVnSq4G0YBwibBhjGCN85yffAbfW2t8hI+3IznOWUdkMT5AE+AAq0Y6kZSbCPFejwVS0LBQB2o3wV0jwLA6SN8fspfeco4IUpIux0qFweYLDZd1IB7jimjjErFgralQkEMBkDAJWTOMbHYq3PYjeiHBejZmMbOOscbANnYdzS4yQQd1Uk47ySTh50thYhX4NujzXbx3kiqAQABj70E5YZ+dtj8E867RGgUAAAAbADwrmnA+jV/ZqRBcKoO+h0Lpk+CntL7mxudqKfwhxcYHV2z7bsocHPdhC2PpYVJuxh1nmVFLMQqqCSScAAcyT3CubycSa/vQ4DLFCW6lTtqwAplZe4tnCg7hT3EkC3xS+murVLW4SRLozxF0jjbTLGkytqViCoQoMnJyCMHngmz0MjVWEM1xDryTh9Yy2c4WQMBz7sUGnpeYqv8Gf8AIm8rm6/3iSvDcAvIzmOeKYDJ0Sq0ec/hoWAxn5ncKnwZFvRJlYBWW8ugyg6grde5IDY3AJ50ALKXDLdXQUgBrqXPYkf1RENtGw5nn++gvSttV8sZGVaBSwHMhZWIQe1ivuBq5cZaadsE/KbjvwdQlVRpzyOw7XhVXiL9bfyOFyI1EIz3uWYsFx7Vye7ellsBb4dHpbAHm2nbfu/NG4HicnuonWm0Uadt89+MZxtkeW23lit1crMJUqVKwCVKlSgDD8qEW8zx3MRjQyNJqh0hgoJI1qWZtgAUbx9bajBFDeIusRhffs3EDnTz0iZA2B98cHGBuc1TG6YBThPQ9gWeeYjVqzFbsyrpaV5tLS4Dv2nfcaRg4waZbDh8UC6YY0jB3OhQMnxY82Pmc1pn4iOUJhlZW0unXKrDGxC7Eas9zY9tB7zprCiMdLKwyO08BAfwbTLqxnwFd2iJasYLyyjlXTLGkg8HUNjzGRsfMUAvLhLdzFbz3QmwCsEbNMPIaZQyxDbnlRSrxvpteSIr2mjq/wCcKopYAEgmPXJk8sern20R6D8UYSLGNOmYlmMhJdiVYg9bpDO3Z5SDlnSx06azRmpNDPDa3U6YvZhpz9yg7AZc7LPIpy+3MLpU5I7Qr1f9GbSZAr28OB6pVFRk/EdQCvuNFUcHOCDg4OO4jmD4Hl9NZZgBk7Abn2VtCttnKeknwb9SDJA7vCCDLFgGQIo5xtycLz0kZ5kZOKXOL2iIkbxvhAMIFbBywI1oRu5JOWHM13NbpDyde7fIxg6cEHkR2l5eNKXFPg+hkuevjd4TkllXSUJY5bCMCFDHcgYzk0bIZPuLXQ3ox1z622jG6gEvhhyyRkZABwOS5wM93YeB8OhiXEeknv8AHPnnegFrwmSMKEmUFfVPo8IIxy3XFXbPpE8WUu0csPVmhidkkXnkqupo2G4IO22xNI0x1JDRisYoJ/Gu3xn47/sJ/wD0UQ4bxSG4XVDIkgGx0kHB8GHMHyNKMXKlD+JcZihIViWkIysUY1u3sQb48zgedU/RLi5+7MbeM/zUTfGEf6WYeqfER/pGgCxxDjkcbGNQ80o/moQGYfjEkKg82IoL8HLkxXZZdJN9dFlzq0sZTkZ78HNH+DQRJFiGNY1BYYAA7SsVJPiSQTk7mgnQJcJeA8/T7s/pTFh9RFACRFbM0d0yLrlW6utC6sBvjyQDyzyG2R4ZodYXSTzHQ4yzHKDslASdRK8w2dQzvuaYujn+Ufltz+vakOwtOsbS+ltJYex1dlODzU9luRpJowborrBUYIySTkEBRsFXfltj9E1fU5GRuPEfvpVNvcRHsSyYHIOdYPl2wT9ff5YOI5Jwc4gz4qskRJ8yjH7KhygNealLP8JXAODHqH4Nw4x7dSVs/hSUc4pvzZYX+tgDWcrAYEkB5EHYH3HcV6pfPHsYU28wwMjAjOAPxX276jdIm+9tpj7erXuz84n6v3UcrAYKC8f1mGSQAjqkd13UESRgvHIp3wQwU/m+dU1v7pySI0Qfhys2PYiqAfprRc20rlOsdpMvH2R2Uz10YxoHrA6vviaaMdQGvpNwyaC2FxK9vcYiBZZrSJ2Mr6QiiUaQFLMO4mua3Fh22lYJKT6yaEVceESqAFOM4yDnxrtPwpxH+DSRySaFm/FEqj9orlFdsdRXoA+I2SsmQM6U6yJ8doxAjWhPMldmB591MPwbXjNM1rKC8dyJArgjVG0eH1KSdQGcNtnDYbxNC1kCYzsEnK7/ADJV393bP0VR6N2lxIY3gDKYHMiTAMdyBqUD74bDfI2YjeiVBudggaXrCAyx3iga1kyI7tF2WUEDOdOO0AWQ9kgqFogk907hWhESkHLB45VyM8x2WweXLbbzqj0U4ykw0ydi4BJMchyQ2AGaDP3h59n5xyBuKZa1E2Cn6OW5ziMRkkMeqJTtAEZAXYZDMDtuDvVixsGiwOuldQMBZNDY8O3pDnHmTV6pQYVrcy6iJFi09zIz5PkyMu3fuCas15ZsAnwqta3vWHZJQMZ1OhQezDENn82gC3QDjtujRi5hYLKjJiaIgMyCRVkjZhs6kFxhsgHB7qvycKR2JlLS5JIWQ5RR4LGMKceJBPnXjj6gWrgDA7AAAAxmWMAAdw3oZq3DcHCo4lKQ4V2Id2Yku+GGWkc5Zz3b0SjQgsSc5Ow8BgDH05PvoZxO/SCZXkOAUKqAMs7FgdKKNzgDw76UekPShm7Ll0B5W8DfGEEEjr5QcR5xyBHL1jyqRcLp0hK6ooI+uZZJA2CAFPWPkSsdk7thlt/Vrz8Hk5dbwkxkm7lJMRJXUQpbSTuRnO9JbXDTxohxHEJYV6iLKroeXSySNsZPMbKcnIPOnb4PUAS70gKovJlAUAABCFAAGwG1YpJ7GtNAHhC4e7H+tz/W+fsNKd7Gbe9kJAC56wY71k1k7fja/qpssD8q4gPC7bHvhhb7Sa1cf4KtwqnZZEzocjOA2zKwyMqfDPcDQ1aFPEbhhXowr4UB6MysdSuAjo7KUDEkacetncZyD37MN6Ya5WqYFdrJfCvHoC1Wvrt4gzY1Y5DOM+IGe/Gf/wCVX4V0jSeUxoGyoyxKkYycYOe/n9FbTAI+grWfQRVoVKW2BWFoorzwCxNzfRhQOriZZZD3aI2zHvyyzqNvBTVsivXAOGyS3k/VS9SwtoxnQrKSzzDTKpwXXAzsQR3Henx6yAeekRga2kjuN45UKEDmwYY7ON8+GPKuF3dlMjlURpUz2GGgMV5DrFzgN7Cc/UOxLJcxoEns0nVFAD27qSRjH3OXSVOO4Ma9WnFbMOFbEEh2VJ1MRONuxqADeHZJrqToGhF6KfBuXxJdjUWbX1X3inbGr57AAc9hXUrHhyRLhVA9gAq2AKzWGlPiXCobhNE0SSLzw6g4PiO8HzFCW6JIPuU91F5CZnA8gsuoCi3EOKRQAdY4Utsq82Y+CIO0x9gqj6Xcz7RR9Qn9JOMsR+BCD9bsMeBoAoXPATGheTiE6KObMtqAPeYsUq8Z41cWpieHrrmEuquZo4otStkEw6VViRjOSuCOWc0/W3Aow4kkLTyLyeU6tJ8Y09VD+KBWrpZZdZb5ABdGRlPhh11Y/NzW2zOVGlWyARyO4rNDOjAPoVsDzEKKfaq6T/hq0srdcyY2K6gc8saVxjzOs+6qEDNycPGcZOW2Hf2f+T7qH9Ln02crZI06GJAzgLNGxIHfgAn3Vdv51TS7MFVNRYk4ABUj9tLHGelMc0UkUUckpkRlXCMFIYY1GRgBoGc5GfLNDNSAV7xaV2YoWQNs80h+NkA7s4xEveFXl4KaFJYblk1KTzYMUBblqbJxIdzu2edH7bhTyaCzajpGtsZGoDfTnuJ8jRSLg4Bzke3GpvpOyipFhd4YZkeJWKPHJcRZbSUK4cuNJ9V9xjYDnXRfg3A9HufE313n29e9A7nhisuAWVgVYSAjUGQ5UgsDtnu5UX+DEMLe4DkFxeXGoqNILF8khcnGc5xnvrEktjbsC2X8t4l+Vj67eGiNUeJWN1b3t26Wcs8c8iyq0TxDHxaowIdgc5UbfXWscQmP+Q3uccurTn4Z14rTARZJiecpjBmfI8sgFs+OsPt5UVoPw21vUaZm4fdkSSs6gCAaVLMcHMu53q9m8/6uvP8AuP8A3a55Qk2B44tBrj2xtv7fLyoR0YT46ZjneOIj2ZkAOPHb6KMsbk8+H3n6MX/uUIFvcI8pFrdjVEgGLdj21eRiDgkcmAznvoUXVAMVShw4o331reg+Hos5x5ZC4Nem4mRzt73+yXH7FpOSXYC/VzotNov3OcBoE1E/NSSYn7aB/wALf6ve/wBkuf8A0VWfjzQzCQW9wU6tlk1W9wjett1WpAGbcnBIzjnT44tSA7ODWu4tkkUq6q6nmrAMD7QdqVrDp9bNGpYTg949Hn29vYqyem9t8y791pdH6Pi66DTf/FWJB8Q89vj1RDKwVc+ETao/7tabOzlkkkje7uCIiobCxR6taBtmVM7AjcYqHprb/Muj7LS5P2R0NtemSieZjDftGwj6seh3OxVSHwCgxk6aAGfh3BoICWjjUOfWkPadvx5Gyze81fpZXpfn1bO+I/Jyv1MQaw3TEAZNnfj/APXY/YTQAz0L4rx6KBtBJeUjIijGpyPEjkq+bEDzpNvulN3OhItb2JfvYo4WEr/jzt2Y8+Cgn8Khdt6SVwba6t1btMlvCSxbvMtwx1u3mAp86AGHo/eBYWjbZoZZEYHGQDI0iZ/MkShN30old/kyxFBsC4cmT8IFThE8Cc6ufLGRf8E41aIb+JXGJFSBjr57sSC2rc9obkGidsyoOza3ewxk20ucDu5U3MJy6mgwT3MqtdJGkSEMqK5cPJ3M2VGcHkD377kCrkkKRIzt2sbnlzJwMjPmN2Jx7Ko3vbbIguwTpzmzlbZNXLlg9rn5eda7KZImfMd4OsABzZ3IxtgnUFI7ye7n30o1Fy74syICI1Y7nCyagVUqOywXc9obY2wa32FzK7dtUVcN6usnUrlNJJAA7j35z5UvWV9oU/GMkhkDMWhmAZQMAFQueY8dw3dyHv0o5k0zysHYlR1Fw2kNg5XC5BUgEDJGM+OwA1daMgZHazjvzp5jI7/3Grfwdv8AGcQT5t0CPz4Im+0mknhZjhwcX0hDauzZXCqSFKjs6DvhjkgjPfTj8HkUvW30rRSxJNJGydapRm0xBGOk7gbCg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3164" name="Picture 12" descr="https://s-media-cache-ak0.pinimg.com/564x/94/3d/cb/943dcba1f088f808ddefd48ece2dd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399"/>
            <a:ext cx="5029200" cy="5067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 Multiple Alleles</a:t>
            </a:r>
            <a:endParaRPr lang="en-US" dirty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4144962"/>
          </a:xfrm>
        </p:spPr>
        <p:txBody>
          <a:bodyPr/>
          <a:lstStyle/>
          <a:p>
            <a:r>
              <a:rPr lang="en-US" dirty="0" smtClean="0"/>
              <a:t>Some genes have more than 2 possible alleles</a:t>
            </a:r>
          </a:p>
          <a:p>
            <a:endParaRPr lang="en-US" dirty="0" smtClean="0"/>
          </a:p>
          <a:p>
            <a:r>
              <a:rPr lang="en-US" dirty="0" smtClean="0"/>
              <a:t>The INDIVIDUAL only carries 2 alleles  though</a:t>
            </a:r>
          </a:p>
          <a:p>
            <a:endParaRPr lang="en-US" dirty="0" smtClean="0"/>
          </a:p>
        </p:txBody>
      </p:sp>
      <p:pic>
        <p:nvPicPr>
          <p:cNvPr id="77828" name="Picture 3" descr="Figure 4 ABO Blood Group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711575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>
              <a:defRPr/>
            </a:pPr>
            <a:r>
              <a:rPr lang="en-US" dirty="0" smtClean="0"/>
              <a:t>Polygenic Traits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1752600"/>
          </a:xfrm>
        </p:spPr>
        <p:txBody>
          <a:bodyPr/>
          <a:lstStyle/>
          <a:p>
            <a:r>
              <a:rPr lang="en-US" smtClean="0"/>
              <a:t>A trait controlled by 2 or more genes with a wide variety of phenotypes</a:t>
            </a:r>
          </a:p>
          <a:p>
            <a:endParaRPr lang="en-US" smtClean="0"/>
          </a:p>
        </p:txBody>
      </p:sp>
      <p:pic>
        <p:nvPicPr>
          <p:cNvPr id="78852" name="Picture 3" descr="polygeni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3388" y="2133600"/>
            <a:ext cx="95773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78" name="Picture 2" descr="http://www.bio.miami.edu/dana/pix/eye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229600" cy="638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019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Types of Inheritance   Sex-linked 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2" descr="http://schoolworkhelper.net/wp-content/uploads/2010/11/x-link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64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410200" y="2057400"/>
            <a:ext cx="3505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The trait is carried on the sex –chromosome (x-chromosome) so the inheritance is different for males and females. 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5715000" y="4114800"/>
            <a:ext cx="2895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Males inherit one gene from mother on X chromosome and an unaffected Y from father.</a:t>
            </a:r>
          </a:p>
          <a:p>
            <a:pPr algn="ctr"/>
            <a:endParaRPr lang="en-US"/>
          </a:p>
          <a:p>
            <a:pPr algn="ctr"/>
            <a:r>
              <a:rPr lang="en-US"/>
              <a:t>Females inherit an X from their father and an X from their mother.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http://www.biologycorner.com/resources/sex_linkage_hemo_cros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6555217" cy="462541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of Hemophilia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24384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H=normal</a:t>
            </a:r>
          </a:p>
          <a:p>
            <a:r>
              <a:rPr lang="en-US" dirty="0" smtClean="0"/>
              <a:t>h= hemophilia</a:t>
            </a:r>
          </a:p>
          <a:p>
            <a:endParaRPr lang="en-US" dirty="0" smtClean="0"/>
          </a:p>
          <a:p>
            <a:r>
              <a:rPr lang="en-US" dirty="0" smtClean="0"/>
              <a:t>Sex linked=only on X chromosome</a:t>
            </a:r>
          </a:p>
          <a:p>
            <a:endParaRPr lang="en-US" dirty="0" smtClean="0"/>
          </a:p>
          <a:p>
            <a:r>
              <a:rPr lang="en-US" dirty="0" smtClean="0"/>
              <a:t>More common in males? Females?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Genetic Engineering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5" descr="http://www.ces.ncsu.edu/resources/crops/ag546-1/helix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820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genotypes of each person?</a:t>
            </a:r>
            <a:endParaRPr lang="en-US" dirty="0"/>
          </a:p>
        </p:txBody>
      </p:sp>
      <p:pic>
        <p:nvPicPr>
          <p:cNvPr id="314370" name="Picture 2" descr="http://www.ndsu.edu/pubweb/~mcclean/plsc431/mendel/hum-ped-r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5181600" cy="5141120"/>
          </a:xfrm>
          <a:prstGeom prst="rect">
            <a:avLst/>
          </a:prstGeom>
          <a:noFill/>
        </p:spPr>
      </p:pic>
      <p:pic>
        <p:nvPicPr>
          <p:cNvPr id="314372" name="Picture 4" descr="http://www.saylor.org/content/bio403/assessments/2nd_pedig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81600" y="1981200"/>
            <a:ext cx="8239125" cy="3695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>
              <a:defRPr/>
            </a:pPr>
            <a:r>
              <a:rPr lang="en-US" dirty="0" smtClean="0"/>
              <a:t>TOPIC 8: Evolution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334000" cy="4449762"/>
          </a:xfrm>
        </p:spPr>
        <p:txBody>
          <a:bodyPr/>
          <a:lstStyle/>
          <a:p>
            <a:r>
              <a:rPr lang="en-US" smtClean="0"/>
              <a:t>Process of change in a species over time</a:t>
            </a:r>
          </a:p>
          <a:p>
            <a:r>
              <a:rPr lang="en-US" smtClean="0"/>
              <a:t>Charles Darwin – theory of evolution by natural selection</a:t>
            </a:r>
          </a:p>
          <a:p>
            <a:pPr lvl="1"/>
            <a:r>
              <a:rPr lang="en-US" smtClean="0"/>
              <a:t>Populations change in response to environmental pressures and they become adapted to new conditions and they change over time.</a:t>
            </a:r>
          </a:p>
        </p:txBody>
      </p:sp>
      <p:pic>
        <p:nvPicPr>
          <p:cNvPr id="79876" name="Picture 3" descr="darwin galapag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475" y="2590800"/>
            <a:ext cx="33670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s://s-media-cache-ak0.pinimg.com/236x/2f/f5/bf/2ff5bffa4722f816c4601b22cc8b58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678901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hssciencejessica.yolasite.com/resources/natural_sel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00800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286000" y="381000"/>
            <a:ext cx="5105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Natural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7912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48768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0386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32004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2362200"/>
            <a:ext cx="4267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this how evolution happens?</a:t>
            </a:r>
            <a:br>
              <a:rPr lang="en-US" dirty="0" smtClean="0"/>
            </a:br>
            <a:r>
              <a:rPr lang="en-US" dirty="0" smtClean="0"/>
              <a:t>Think: Inherited vs. </a:t>
            </a:r>
            <a:r>
              <a:rPr lang="en-US" dirty="0" err="1" smtClean="0"/>
              <a:t>Aquired</a:t>
            </a:r>
            <a:r>
              <a:rPr lang="en-US" dirty="0" smtClean="0"/>
              <a:t> Traits</a:t>
            </a:r>
            <a:endParaRPr lang="en-US" dirty="0"/>
          </a:p>
        </p:txBody>
      </p:sp>
      <p:pic>
        <p:nvPicPr>
          <p:cNvPr id="435202" name="Picture 2" descr="https://encrypted-tbn1.gstatic.com/images?q=tbn:ANd9GcQEKV6snOuHAowl-rsRCRxeyHmWK205uVNRvDpkxD2TV0VF0V3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45918"/>
            <a:ext cx="4343400" cy="5212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8" descr="Pages-from-MdBio06TT_V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3059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http://www.pointloma.edu/sites/default/files/filemanager/Biology/Grad_Biology/NS_Cartoons/Natural_Selection_-_Limited_Survival_1_Blue_Ja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940"/>
            <a:ext cx="9144000" cy="6872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7" name="Picture 2" descr="http://evolution.berkeley.edu/evolibrary/images/interviews/naturalselecti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36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http://www.pointloma.edu/sites/default/files/filemanager/Biology/Grad_Biology/NS_Cartoons/Natural_Selection_-_Origin_of_Variation_1_-_Random_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265207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Allelic Frequency=Bell Curve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4341" name="Picture 2" descr="http://www.sci.sdsu.edu/class/bio100/Lectures/Lect11/Image2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93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http://s3.reutersmedia.net/resources/r/?m=02&amp;d=20130725&amp;t=2&amp;i=754127720&amp;w=976&amp;fh=&amp;fw=&amp;ll=&amp;pl=&amp;sq=&amp;r=2013-07-25T145026Z_02_GM1E97I1E7Q01_RTRRPP_0_TAIW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76399"/>
            <a:ext cx="3505200" cy="2348485"/>
          </a:xfrm>
          <a:prstGeom prst="rect">
            <a:avLst/>
          </a:prstGeom>
          <a:noFill/>
        </p:spPr>
      </p:pic>
      <p:pic>
        <p:nvPicPr>
          <p:cNvPr id="369668" name="Picture 4" descr="http://cbsnews1.cbsistatic.com/hub/i/r/2002/05/22/d9245ffa-a642-11e2-a3f0-029118418759/thumbnail/620x350/4e1fb67332f7cda9473a060d64a2e2fb/image509786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5129349" cy="2895600"/>
          </a:xfrm>
          <a:prstGeom prst="rect">
            <a:avLst/>
          </a:prstGeom>
          <a:noFill/>
        </p:spPr>
      </p:pic>
      <p:pic>
        <p:nvPicPr>
          <p:cNvPr id="369670" name="Picture 6" descr="http://img.enkivillage.com/s/upload/images/2015/01/fe3089ba7c8c95c6b4d5ab11928d7eb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0862" y="4114800"/>
            <a:ext cx="3459106" cy="259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533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Genetically Modified Animals</a:t>
            </a:r>
          </a:p>
          <a:p>
            <a:endParaRPr lang="en-US" dirty="0" smtClean="0"/>
          </a:p>
          <a:p>
            <a:r>
              <a:rPr lang="en-US" sz="2400" dirty="0" err="1" smtClean="0"/>
              <a:t>Glofish</a:t>
            </a:r>
            <a:r>
              <a:rPr lang="en-US" sz="2400" dirty="0" smtClean="0"/>
              <a:t>- pet trade</a:t>
            </a:r>
          </a:p>
          <a:p>
            <a:endParaRPr lang="en-US" dirty="0" smtClean="0"/>
          </a:p>
          <a:p>
            <a:r>
              <a:rPr lang="en-US" sz="2400" dirty="0" smtClean="0"/>
              <a:t>Featherless chickens-  so they do not overheat and can live in poorer countries for food.</a:t>
            </a:r>
          </a:p>
          <a:p>
            <a:endParaRPr lang="en-US" dirty="0" smtClean="0"/>
          </a:p>
          <a:p>
            <a:r>
              <a:rPr lang="en-US" sz="2400" dirty="0" err="1" smtClean="0"/>
              <a:t>Enviropig</a:t>
            </a:r>
            <a:r>
              <a:rPr lang="en-US" sz="2400" dirty="0" smtClean="0"/>
              <a:t>-  Pigs produce less phosphorus in their waste.  This is better for the environment.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8305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Adaptation – any heritable characteristic that increases an organism’s ability to survive and reproduce (it’s advantageous)</a:t>
            </a:r>
          </a:p>
        </p:txBody>
      </p:sp>
      <p:pic>
        <p:nvPicPr>
          <p:cNvPr id="81923" name="Picture 4" descr="darwin_finch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5080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http://www.pointloma.edu/sites/default/files/filemanager/Biology/Grad_Biology/NS_Cartoons/Natural_Selection-_Variation_Inherited_1-_Fitne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077200" cy="6234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New adaptations come from mutations</a:t>
            </a:r>
            <a:endParaRPr lang="en-US" sz="3600" dirty="0"/>
          </a:p>
        </p:txBody>
      </p:sp>
      <p:pic>
        <p:nvPicPr>
          <p:cNvPr id="343042" name="Picture 2" descr="https://www.quantamagazine.org/wp-content/uploads/2014/01/BacteriaComic-01_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133599"/>
            <a:ext cx="8421026" cy="4315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524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Microorganisms under stress have more mutations and therefore evolve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5638800" cy="1143000"/>
          </a:xfrm>
        </p:spPr>
        <p:txBody>
          <a:bodyPr/>
          <a:lstStyle/>
          <a:p>
            <a:r>
              <a:rPr lang="en-US" dirty="0" smtClean="0"/>
              <a:t>  What is a </a:t>
            </a:r>
            <a:r>
              <a:rPr lang="en-US" dirty="0" err="1" smtClean="0"/>
              <a:t>speices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50210" name="Picture 2" descr="https://classconnection.s3.amazonaws.com/933/flashcards/1134933/png/cryptic_species13283059548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3476625" cy="2219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16764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Morphological Species Concept          Biological Species Concept</a:t>
            </a:r>
            <a:endParaRPr lang="en-US" dirty="0"/>
          </a:p>
        </p:txBody>
      </p:sp>
      <p:pic>
        <p:nvPicPr>
          <p:cNvPr id="350212" name="Picture 4" descr="http://bioap.wikispaces.com/file/view/liger.jpg/94464676/210x307/li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2895600" cy="4233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Speciation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550" y="1066800"/>
          <a:ext cx="9061450" cy="5597525"/>
        </p:xfrm>
        <a:graphic>
          <a:graphicData uri="http://schemas.openxmlformats.org/presentationml/2006/ole">
            <p:oleObj spid="_x0000_s1026" name="Image" r:id="rId3" imgW="6485714" imgH="35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Convergent Evolution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http://rpdp.net/sciencetips_v2/images/L12D3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43938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Divergent Evolution-humans can cause this through selective breeding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2" descr="http://bio1903.nicerweb.com/Locked/media/ch22/22_10Artif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001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Coevolution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2" name="Picture 2" descr="http://0.tqn.com/d/animals/1/0/J/f/shutterstock_140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92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upload.wikimedia.org/wikipedia/commons/thumb/0/06/Bombus_6867.JPG/250px-Bombus_6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38500"/>
            <a:ext cx="4953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Artificial Selection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2" descr="http://www.gly.uga.edu/railsback/1122/1122Dog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92150"/>
            <a:ext cx="8686800" cy="63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Isolating Mechanisms</a:t>
            </a:r>
            <a:endParaRPr lang="en-US" dirty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2 populations further and further until they can no longer interbreed to produce fertile offspring</a:t>
            </a:r>
          </a:p>
          <a:p>
            <a:endParaRPr lang="en-US" dirty="0" smtClean="0"/>
          </a:p>
          <a:p>
            <a:r>
              <a:rPr lang="en-US" dirty="0" smtClean="0"/>
              <a:t>Therefore going through </a:t>
            </a:r>
            <a:r>
              <a:rPr lang="en-US" sz="4800" dirty="0" smtClean="0">
                <a:solidFill>
                  <a:srgbClr val="FFFF00"/>
                </a:solidFill>
              </a:rPr>
              <a:t>speciation</a:t>
            </a:r>
            <a:r>
              <a:rPr lang="en-US" dirty="0" smtClean="0"/>
              <a:t> and forming a new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8" name="Picture 4" descr="http://www.csus.edu/indiv/l/loom/wk%2015/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95600"/>
            <a:ext cx="5285966" cy="3962400"/>
          </a:xfrm>
          <a:prstGeom prst="rect">
            <a:avLst/>
          </a:prstGeom>
          <a:noFill/>
        </p:spPr>
      </p:pic>
      <p:pic>
        <p:nvPicPr>
          <p:cNvPr id="441346" name="Picture 2" descr="http://www.doctortee.com/dsu/tiftickjian/cse-img/biology/evolution/mustard-se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238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200400"/>
            <a:ext cx="396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10000"/>
                  </a:schemeClr>
                </a:solidFill>
              </a:rPr>
              <a:t>This can be called selective breeding or artificial selection</a:t>
            </a:r>
            <a:endParaRPr lang="en-US" sz="40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441350" name="Picture 6" descr="http://ejdio.weebly.com/uploads/3/0/7/8/30785041/6637873_orig.jpg?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"/>
            <a:ext cx="3389376" cy="1961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l">
              <a:defRPr/>
            </a:pPr>
            <a:r>
              <a:rPr lang="en-US" dirty="0" smtClean="0"/>
              <a:t>Geographic Isolation</a:t>
            </a:r>
            <a:endParaRPr lang="en-US" dirty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3048000" cy="4830762"/>
          </a:xfrm>
        </p:spPr>
        <p:txBody>
          <a:bodyPr/>
          <a:lstStyle/>
          <a:p>
            <a:r>
              <a:rPr lang="en-US" smtClean="0"/>
              <a:t>Physical boundary </a:t>
            </a:r>
          </a:p>
          <a:p>
            <a:endParaRPr lang="en-US" smtClean="0"/>
          </a:p>
        </p:txBody>
      </p:sp>
      <p:pic>
        <p:nvPicPr>
          <p:cNvPr id="83972" name="Picture 3" descr="geographicisola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47800"/>
            <a:ext cx="54927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Reproductive Isolation</a:t>
            </a:r>
            <a:endParaRPr lang="en-US" dirty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(one way) because species mate at different times</a:t>
            </a:r>
          </a:p>
          <a:p>
            <a:endParaRPr lang="en-US" dirty="0" smtClean="0"/>
          </a:p>
        </p:txBody>
      </p:sp>
      <p:pic>
        <p:nvPicPr>
          <p:cNvPr id="84996" name="Picture 3" descr="temporal isol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4800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Behavioral Isolation</a:t>
            </a:r>
            <a:endParaRPr lang="en-US" dirty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4800600" cy="4525962"/>
          </a:xfrm>
        </p:spPr>
        <p:txBody>
          <a:bodyPr/>
          <a:lstStyle/>
          <a:p>
            <a:r>
              <a:rPr lang="en-US" smtClean="0"/>
              <a:t>Differences in behavior, courtship, coloring, morphology, etc.</a:t>
            </a:r>
          </a:p>
          <a:p>
            <a:endParaRPr lang="en-US" smtClean="0"/>
          </a:p>
          <a:p>
            <a:r>
              <a:rPr lang="en-US" smtClean="0"/>
              <a:t>In the case pictured, the species became isolated by the food they became accustomed to eating.</a:t>
            </a:r>
          </a:p>
        </p:txBody>
      </p:sp>
      <p:pic>
        <p:nvPicPr>
          <p:cNvPr id="86020" name="Picture 3" descr="drosophila_experimen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1200"/>
            <a:ext cx="30575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Founder Effect/Bottleneck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2" descr="http://biology.unm.edu/ccouncil/Biology_203/Images/PopGen/bottlene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4450"/>
            <a:ext cx="8153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 descr="https://kaiserscience.files.wordpress.com/2015/03/how-can-two-populations-of-the-same-squirrel-species-become-two-different-species.jpg?w=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34400" cy="6617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Reproductive Isolation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 descr="https://ib-bioplans.wikispaces.com/file/view/mule.jpg/90989507/mu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04938"/>
            <a:ext cx="8113713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Fossils</a:t>
            </a:r>
          </a:p>
          <a:p>
            <a:r>
              <a:rPr lang="en-US" smtClean="0"/>
              <a:t>Biogeography</a:t>
            </a:r>
          </a:p>
          <a:p>
            <a:r>
              <a:rPr lang="en-US" smtClean="0"/>
              <a:t>Homologous structures</a:t>
            </a:r>
          </a:p>
          <a:p>
            <a:r>
              <a:rPr lang="en-US" smtClean="0"/>
              <a:t>Analogous structures</a:t>
            </a:r>
          </a:p>
          <a:p>
            <a:r>
              <a:rPr lang="en-US" smtClean="0"/>
              <a:t>Vestigial structures</a:t>
            </a:r>
          </a:p>
          <a:p>
            <a:r>
              <a:rPr lang="en-US" smtClean="0"/>
              <a:t>Embryology</a:t>
            </a:r>
          </a:p>
          <a:p>
            <a:r>
              <a:rPr lang="en-US" smtClean="0"/>
              <a:t>Genetics and molecular biology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smtClean="0"/>
              <a:t>Record shows that species have gradually changed over time </a:t>
            </a:r>
          </a:p>
        </p:txBody>
      </p:sp>
      <p:pic>
        <p:nvPicPr>
          <p:cNvPr id="89092" name="Picture 3" descr="brain_evolution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765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>
              <a:defRPr/>
            </a:pPr>
            <a:r>
              <a:rPr lang="en-US" dirty="0" smtClean="0"/>
              <a:t>Biogeography</a:t>
            </a:r>
            <a:endParaRPr lang="en-US" dirty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5867400" y="1524000"/>
            <a:ext cx="3048000" cy="4419600"/>
          </a:xfrm>
        </p:spPr>
        <p:txBody>
          <a:bodyPr/>
          <a:lstStyle/>
          <a:p>
            <a:r>
              <a:rPr lang="en-US" smtClean="0"/>
              <a:t>Distribution of life forms over a geographical area </a:t>
            </a:r>
          </a:p>
          <a:p>
            <a:r>
              <a:rPr lang="en-US" smtClean="0"/>
              <a:t>Similar species share a common time &amp; place </a:t>
            </a:r>
          </a:p>
          <a:p>
            <a:endParaRPr lang="en-US" smtClean="0"/>
          </a:p>
        </p:txBody>
      </p:sp>
      <p:pic>
        <p:nvPicPr>
          <p:cNvPr id="90116" name="Picture 3" descr="continentaldrif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5524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Homologous structures</a:t>
            </a:r>
            <a:endParaRPr lang="en-US" dirty="0"/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Inherited and shared by related species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1140" name="Picture 3" descr="homologousllim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7662863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Making human proteins from bacteria</a:t>
            </a:r>
            <a:endParaRPr lang="en-US" dirty="0"/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8077200" y="1646238"/>
            <a:ext cx="609600" cy="715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59746" name="Picture 2" descr="http://www.ied.edu.hk/biotech/eng/classrm/explain/heal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0332"/>
            <a:ext cx="8839200" cy="564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l">
              <a:defRPr/>
            </a:pPr>
            <a:r>
              <a:rPr lang="en-US" dirty="0" smtClean="0"/>
              <a:t>Analogous Structures</a:t>
            </a:r>
            <a:endParaRPr lang="en-US" dirty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Body parts that share a common function but NOT a common structure</a:t>
            </a:r>
          </a:p>
          <a:p>
            <a:endParaRPr lang="en-US" smtClean="0"/>
          </a:p>
        </p:txBody>
      </p:sp>
      <p:pic>
        <p:nvPicPr>
          <p:cNvPr id="92164" name="Picture 3" descr="analogou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604837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>
              <a:defRPr/>
            </a:pPr>
            <a:r>
              <a:rPr lang="en-US" dirty="0" smtClean="0"/>
              <a:t>Vestigial Structures</a:t>
            </a:r>
            <a:endParaRPr lang="en-US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2667000" cy="4525962"/>
          </a:xfrm>
        </p:spPr>
        <p:txBody>
          <a:bodyPr/>
          <a:lstStyle/>
          <a:p>
            <a:r>
              <a:rPr lang="en-US" smtClean="0"/>
              <a:t>Inherited from ancestors but have lost all or most of their original function</a:t>
            </a:r>
          </a:p>
          <a:p>
            <a:endParaRPr lang="en-US" smtClean="0"/>
          </a:p>
        </p:txBody>
      </p:sp>
      <p:pic>
        <p:nvPicPr>
          <p:cNvPr id="93188" name="Picture 3" descr="whale-vestigial-struct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76400"/>
            <a:ext cx="609917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>
              <a:defRPr/>
            </a:pPr>
            <a:r>
              <a:rPr lang="en-US" dirty="0" smtClean="0"/>
              <a:t>Embryology</a:t>
            </a:r>
            <a:endParaRPr lang="en-US" dirty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5943600" y="1447800"/>
            <a:ext cx="3352800" cy="4724400"/>
          </a:xfrm>
        </p:spPr>
        <p:txBody>
          <a:bodyPr/>
          <a:lstStyle/>
          <a:p>
            <a:r>
              <a:rPr lang="en-US" smtClean="0"/>
              <a:t>Similar patterns of embryological development</a:t>
            </a:r>
          </a:p>
          <a:p>
            <a:endParaRPr lang="en-US" smtClean="0"/>
          </a:p>
        </p:txBody>
      </p:sp>
      <p:pic>
        <p:nvPicPr>
          <p:cNvPr id="94212" name="Picture 3" descr="embry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6324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 algn="ctr">
              <a:defRPr/>
            </a:pPr>
            <a:r>
              <a:rPr lang="en-US" dirty="0" smtClean="0"/>
              <a:t>Genetics and Molecular Biology</a:t>
            </a:r>
            <a:endParaRPr lang="en-US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0" y="1646238"/>
            <a:ext cx="9144000" cy="868362"/>
          </a:xfrm>
        </p:spPr>
        <p:txBody>
          <a:bodyPr/>
          <a:lstStyle/>
          <a:p>
            <a:r>
              <a:rPr lang="en-US" smtClean="0"/>
              <a:t>Genes nearly identical in almost all organisms</a:t>
            </a:r>
          </a:p>
        </p:txBody>
      </p:sp>
      <p:pic>
        <p:nvPicPr>
          <p:cNvPr id="95236" name="Picture 3" descr="gene seque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897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848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Similarities in Amino Acid Sequences</a:t>
            </a:r>
          </a:p>
        </p:txBody>
      </p:sp>
      <p:pic>
        <p:nvPicPr>
          <p:cNvPr id="31749" name="Picture 5" descr="Pages-from-MdBio06TT_V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1954213"/>
            <a:ext cx="90043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1143000" y="533400"/>
            <a:ext cx="7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87680"/>
          </a:xfrm>
        </p:spPr>
        <p:txBody>
          <a:bodyPr>
            <a:normAutofit/>
          </a:bodyPr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563880"/>
          </a:xfrm>
        </p:spPr>
        <p:txBody>
          <a:bodyPr>
            <a:normAutofit/>
          </a:bodyPr>
          <a:lstStyle/>
          <a:p>
            <a:r>
              <a:rPr lang="en-US" dirty="0" smtClean="0"/>
              <a:t>Recombinant DNA</a:t>
            </a:r>
            <a:endParaRPr lang="en-US" dirty="0"/>
          </a:p>
        </p:txBody>
      </p:sp>
      <p:pic>
        <p:nvPicPr>
          <p:cNvPr id="133122" name="Picture 2" descr="http://www.clonesafety.org/images/Dolly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0927"/>
            <a:ext cx="3276600" cy="4807073"/>
          </a:xfrm>
          <a:prstGeom prst="rect">
            <a:avLst/>
          </a:prstGeom>
          <a:noFill/>
        </p:spPr>
      </p:pic>
      <p:pic>
        <p:nvPicPr>
          <p:cNvPr id="133124" name="Picture 4" descr="http://www.cliffsnotes.com/assets/8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2088556"/>
            <a:ext cx="3429000" cy="465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 flipV="1">
            <a:off x="4495800" y="1600200"/>
            <a:ext cx="76200" cy="4572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4572000" y="1645920"/>
            <a:ext cx="76200" cy="10668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34146" name="Picture 2" descr="Image result for Human Gen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70989"/>
            <a:ext cx="8124668" cy="5387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pPr indent="0" algn="l">
              <a:defRPr/>
            </a:pPr>
            <a:r>
              <a:rPr lang="en-US" dirty="0" smtClean="0"/>
              <a:t>TOPIC 7: Genetics</a:t>
            </a:r>
            <a:endParaRPr lang="en-US" dirty="0"/>
          </a:p>
        </p:txBody>
      </p:sp>
      <p:sp>
        <p:nvSpPr>
          <p:cNvPr id="69635" name="TextBox 4"/>
          <p:cNvSpPr txBox="1">
            <a:spLocks noChangeArrowheads="1"/>
          </p:cNvSpPr>
          <p:nvPr/>
        </p:nvSpPr>
        <p:spPr bwMode="auto">
          <a:xfrm>
            <a:off x="304800" y="1371600"/>
            <a:ext cx="88392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Gregor Mendel bred pea plants and observed their characteristics such as shape, color, etc.</a:t>
            </a:r>
          </a:p>
          <a:p>
            <a:r>
              <a:rPr lang="en-US" sz="3200"/>
              <a:t>		</a:t>
            </a:r>
          </a:p>
          <a:p>
            <a:endParaRPr lang="en-US"/>
          </a:p>
        </p:txBody>
      </p:sp>
      <p:pic>
        <p:nvPicPr>
          <p:cNvPr id="69636" name="Picture 5" descr="GregorMendelPe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786</Words>
  <Application>Microsoft Office PowerPoint</Application>
  <PresentationFormat>On-screen Show (4:3)</PresentationFormat>
  <Paragraphs>150</Paragraphs>
  <Slides>64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Apex</vt:lpstr>
      <vt:lpstr>Image</vt:lpstr>
      <vt:lpstr>Biotechnology</vt:lpstr>
      <vt:lpstr>Slide 2</vt:lpstr>
      <vt:lpstr>Genetic Engineering</vt:lpstr>
      <vt:lpstr>Slide 4</vt:lpstr>
      <vt:lpstr>Slide 5</vt:lpstr>
      <vt:lpstr>Making human proteins from bacteria</vt:lpstr>
      <vt:lpstr>Biotechnology (continued)</vt:lpstr>
      <vt:lpstr>The Human Genome</vt:lpstr>
      <vt:lpstr>TOPIC 7: Genetics</vt:lpstr>
      <vt:lpstr>Slide 10</vt:lpstr>
      <vt:lpstr>Sexual vs. Asexual Reproduction</vt:lpstr>
      <vt:lpstr>Slide 12</vt:lpstr>
      <vt:lpstr>Genetics VOCABULARY</vt:lpstr>
      <vt:lpstr>Slide 14</vt:lpstr>
      <vt:lpstr>Heredity – how traits get passed from one generation to the next</vt:lpstr>
      <vt:lpstr>Slide 16</vt:lpstr>
      <vt:lpstr>Slide 17</vt:lpstr>
      <vt:lpstr>Slide 18</vt:lpstr>
      <vt:lpstr>Non Mendelian Patterns of Inheritance</vt:lpstr>
      <vt:lpstr>Incomplete Dominance</vt:lpstr>
      <vt:lpstr>Types of Inheritance   Incomplete Dominance</vt:lpstr>
      <vt:lpstr>Codominance</vt:lpstr>
      <vt:lpstr>Codominance </vt:lpstr>
      <vt:lpstr>Incomplete or Codominance?</vt:lpstr>
      <vt:lpstr> Multiple Alleles</vt:lpstr>
      <vt:lpstr>Polygenic Traits </vt:lpstr>
      <vt:lpstr>Slide 27</vt:lpstr>
      <vt:lpstr>Types of Inheritance   Sex-linked </vt:lpstr>
      <vt:lpstr>Genetics of Hemophilia </vt:lpstr>
      <vt:lpstr>What are the genotypes of each person?</vt:lpstr>
      <vt:lpstr>TOPIC 8: Evolution</vt:lpstr>
      <vt:lpstr>Slide 32</vt:lpstr>
      <vt:lpstr>Slide 33</vt:lpstr>
      <vt:lpstr>Is this how evolution happens? Think: Inherited vs. Aquired Traits</vt:lpstr>
      <vt:lpstr>Slide 35</vt:lpstr>
      <vt:lpstr>Slide 36</vt:lpstr>
      <vt:lpstr>Slide 37</vt:lpstr>
      <vt:lpstr>Slide 38</vt:lpstr>
      <vt:lpstr>Allelic Frequency=Bell Curve</vt:lpstr>
      <vt:lpstr>Slide 40</vt:lpstr>
      <vt:lpstr>Slide 41</vt:lpstr>
      <vt:lpstr>New adaptations come from mutations</vt:lpstr>
      <vt:lpstr>  What is a speices?</vt:lpstr>
      <vt:lpstr>Speciation</vt:lpstr>
      <vt:lpstr>Convergent Evolution</vt:lpstr>
      <vt:lpstr>Divergent Evolution-humans can cause this through selective breeding</vt:lpstr>
      <vt:lpstr>Coevolution</vt:lpstr>
      <vt:lpstr>Artificial Selection</vt:lpstr>
      <vt:lpstr>Isolating Mechanisms</vt:lpstr>
      <vt:lpstr>Geographic Isolation</vt:lpstr>
      <vt:lpstr>Reproductive Isolation</vt:lpstr>
      <vt:lpstr>Behavioral Isolation</vt:lpstr>
      <vt:lpstr>Founder Effect/Bottleneck</vt:lpstr>
      <vt:lpstr>Slide 54</vt:lpstr>
      <vt:lpstr>Reproductive Isolation</vt:lpstr>
      <vt:lpstr>Evidence for Evolution</vt:lpstr>
      <vt:lpstr>Fossils</vt:lpstr>
      <vt:lpstr>Biogeography</vt:lpstr>
      <vt:lpstr>Homologous structures</vt:lpstr>
      <vt:lpstr>Analogous Structures</vt:lpstr>
      <vt:lpstr>Vestigial Structures</vt:lpstr>
      <vt:lpstr>Embryology</vt:lpstr>
      <vt:lpstr>Genetics and Molecular Biology</vt:lpstr>
      <vt:lpstr>Similarities in Amino Acid Sequences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hpartsch</dc:creator>
  <cp:lastModifiedBy>hpartsch</cp:lastModifiedBy>
  <cp:revision>1</cp:revision>
  <dcterms:created xsi:type="dcterms:W3CDTF">2016-04-27T13:44:17Z</dcterms:created>
  <dcterms:modified xsi:type="dcterms:W3CDTF">2016-04-27T13:45:40Z</dcterms:modified>
</cp:coreProperties>
</file>