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00EDEF-0F55-4464-94B3-9A034C969110}" type="datetimeFigureOut">
              <a:rPr lang="en-US" smtClean="0"/>
              <a:t>4/27/2016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F6A748-7359-4C52-9E8A-F0A76BF217A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Explain that the removal of one species allows the other to spread out…basically removed the competition.</a:t>
            </a:r>
          </a:p>
        </p:txBody>
      </p:sp>
      <p:sp>
        <p:nvSpPr>
          <p:cNvPr id="4" name="Slide Number Placeholder 3"/>
          <p:cNvSpPr>
            <a:spLocks noGrp="1"/>
          </p:cNvSpPr>
          <p:nvPr>
            <p:ph type="sldNum" sz="quarter" idx="5"/>
          </p:nvPr>
        </p:nvSpPr>
        <p:spPr/>
        <p:txBody>
          <a:bodyPr/>
          <a:lstStyle/>
          <a:p>
            <a:pPr>
              <a:defRPr/>
            </a:pPr>
            <a:fld id="{C9B36744-2627-4473-A8D2-1C9E28448383}" type="slidenum">
              <a:rPr lang="en-US" smtClean="0"/>
              <a:pPr>
                <a:defRPr/>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 that parasites do not want to kill their hosts…or else their food train is over!</a:t>
            </a:r>
          </a:p>
        </p:txBody>
      </p:sp>
      <p:sp>
        <p:nvSpPr>
          <p:cNvPr id="4" name="Slide Number Placeholder 3"/>
          <p:cNvSpPr>
            <a:spLocks noGrp="1"/>
          </p:cNvSpPr>
          <p:nvPr>
            <p:ph type="sldNum" sz="quarter" idx="5"/>
          </p:nvPr>
        </p:nvSpPr>
        <p:spPr/>
        <p:txBody>
          <a:bodyPr/>
          <a:lstStyle/>
          <a:p>
            <a:pPr>
              <a:defRPr/>
            </a:pPr>
            <a:fld id="{096DAD69-8AAC-419C-A1A3-37996CA1E806}" type="slidenum">
              <a:rPr lang="en-US" smtClean="0"/>
              <a:pPr>
                <a:defRPr/>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63491"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57347"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6D3A600-C86C-4F38-9809-7FABF5D9445A}" type="datetimeFigureOut">
              <a:rPr lang="en-US" smtClean="0"/>
              <a:t>4/27/2016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472B21D-29CD-4B89-A3E2-0A6719A6389F}"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D3A600-C86C-4F38-9809-7FABF5D9445A}"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2B21D-29CD-4B89-A3E2-0A6719A638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D3A600-C86C-4F38-9809-7FABF5D9445A}"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2B21D-29CD-4B89-A3E2-0A6719A638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D3A600-C86C-4F38-9809-7FABF5D9445A}"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2B21D-29CD-4B89-A3E2-0A6719A638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6D3A600-C86C-4F38-9809-7FABF5D9445A}"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C472B21D-29CD-4B89-A3E2-0A6719A6389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6D3A600-C86C-4F38-9809-7FABF5D9445A}"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2B21D-29CD-4B89-A3E2-0A6719A6389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6D3A600-C86C-4F38-9809-7FABF5D9445A}" type="datetimeFigureOut">
              <a:rPr lang="en-US" smtClean="0"/>
              <a:t>4/27/2016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72B21D-29CD-4B89-A3E2-0A6719A6389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6D3A600-C86C-4F38-9809-7FABF5D9445A}" type="datetimeFigureOut">
              <a:rPr lang="en-US" smtClean="0"/>
              <a:t>4/27/2016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72B21D-29CD-4B89-A3E2-0A6719A638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D3A600-C86C-4F38-9809-7FABF5D9445A}" type="datetimeFigureOut">
              <a:rPr lang="en-US" smtClean="0"/>
              <a:t>4/27/2016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72B21D-29CD-4B89-A3E2-0A6719A638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6D3A600-C86C-4F38-9809-7FABF5D9445A}"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2B21D-29CD-4B89-A3E2-0A6719A6389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6D3A600-C86C-4F38-9809-7FABF5D9445A}"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2B21D-29CD-4B89-A3E2-0A6719A6389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6D3A600-C86C-4F38-9809-7FABF5D9445A}" type="datetimeFigureOut">
              <a:rPr lang="en-US" smtClean="0"/>
              <a:t>4/27/2016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472B21D-29CD-4B89-A3E2-0A6719A6389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indent="0" algn="l">
              <a:defRPr/>
            </a:pPr>
            <a:r>
              <a:rPr lang="en-US" dirty="0" smtClean="0"/>
              <a:t>TOPIC 9: ECOLOGY</a:t>
            </a:r>
            <a:br>
              <a:rPr lang="en-US" dirty="0" smtClean="0"/>
            </a:br>
            <a:endParaRPr lang="en-US" dirty="0"/>
          </a:p>
        </p:txBody>
      </p:sp>
      <p:sp>
        <p:nvSpPr>
          <p:cNvPr id="96259" name="Content Placeholder 2"/>
          <p:cNvSpPr>
            <a:spLocks noGrp="1"/>
          </p:cNvSpPr>
          <p:nvPr>
            <p:ph idx="1"/>
          </p:nvPr>
        </p:nvSpPr>
        <p:spPr>
          <a:xfrm>
            <a:off x="0" y="838200"/>
            <a:ext cx="4495800" cy="5791200"/>
          </a:xfrm>
        </p:spPr>
        <p:txBody>
          <a:bodyPr/>
          <a:lstStyle/>
          <a:p>
            <a:r>
              <a:rPr lang="en-US" dirty="0" smtClean="0"/>
              <a:t>Ecology – study of how organisms interact with each other and their environments</a:t>
            </a:r>
          </a:p>
          <a:p>
            <a:endParaRPr lang="en-US" dirty="0" smtClean="0"/>
          </a:p>
        </p:txBody>
      </p:sp>
      <p:pic>
        <p:nvPicPr>
          <p:cNvPr id="96260" name="Picture 3" descr="01 Levels of Organization.jpg"/>
          <p:cNvPicPr>
            <a:picLocks noChangeAspect="1"/>
          </p:cNvPicPr>
          <p:nvPr/>
        </p:nvPicPr>
        <p:blipFill>
          <a:blip r:embed="rId2" cstate="print"/>
          <a:srcRect/>
          <a:stretch>
            <a:fillRect/>
          </a:stretch>
        </p:blipFill>
        <p:spPr bwMode="auto">
          <a:xfrm>
            <a:off x="4419600" y="838200"/>
            <a:ext cx="47244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defRPr/>
            </a:pPr>
            <a:r>
              <a:rPr lang="en-US" dirty="0" err="1" smtClean="0"/>
              <a:t>Detritivores</a:t>
            </a:r>
            <a:r>
              <a:rPr lang="en-US" dirty="0" smtClean="0"/>
              <a:t> &amp; Decomposers</a:t>
            </a:r>
            <a:endParaRPr lang="en-US" dirty="0"/>
          </a:p>
        </p:txBody>
      </p:sp>
      <p:sp>
        <p:nvSpPr>
          <p:cNvPr id="101379" name="Content Placeholder 2"/>
          <p:cNvSpPr>
            <a:spLocks noGrp="1"/>
          </p:cNvSpPr>
          <p:nvPr>
            <p:ph sz="half" idx="1"/>
          </p:nvPr>
        </p:nvSpPr>
        <p:spPr/>
        <p:txBody>
          <a:bodyPr/>
          <a:lstStyle/>
          <a:p>
            <a:r>
              <a:rPr lang="en-US" smtClean="0"/>
              <a:t>Detritivore</a:t>
            </a:r>
          </a:p>
          <a:p>
            <a:pPr lvl="1"/>
            <a:r>
              <a:rPr lang="en-US" smtClean="0"/>
              <a:t>Consume non-living organic matter, such as leaf litter, waste products, dead bodies</a:t>
            </a:r>
          </a:p>
          <a:p>
            <a:pPr lvl="1"/>
            <a:r>
              <a:rPr lang="en-US" smtClean="0"/>
              <a:t>AKA scavengers</a:t>
            </a:r>
          </a:p>
          <a:p>
            <a:pPr lvl="1"/>
            <a:r>
              <a:rPr lang="en-US" smtClean="0"/>
              <a:t>Examples: millipedes, condors</a:t>
            </a:r>
          </a:p>
          <a:p>
            <a:pPr lvl="1">
              <a:buFontTx/>
              <a:buNone/>
            </a:pPr>
            <a:endParaRPr lang="en-US" smtClean="0"/>
          </a:p>
        </p:txBody>
      </p:sp>
      <p:sp>
        <p:nvSpPr>
          <p:cNvPr id="101380" name="Content Placeholder 3"/>
          <p:cNvSpPr>
            <a:spLocks noGrp="1"/>
          </p:cNvSpPr>
          <p:nvPr>
            <p:ph sz="half" idx="2"/>
          </p:nvPr>
        </p:nvSpPr>
        <p:spPr/>
        <p:txBody>
          <a:bodyPr/>
          <a:lstStyle/>
          <a:p>
            <a:r>
              <a:rPr lang="en-US" smtClean="0"/>
              <a:t>Decomposer</a:t>
            </a:r>
          </a:p>
          <a:p>
            <a:pPr lvl="1"/>
            <a:r>
              <a:rPr lang="en-US" smtClean="0"/>
              <a:t>Breaks down non-living matter into simpler parts that can be reused.</a:t>
            </a:r>
          </a:p>
          <a:p>
            <a:pPr lvl="1"/>
            <a:r>
              <a:rPr lang="en-US" smtClean="0"/>
              <a:t>Examples: bacteria, fungi </a:t>
            </a:r>
          </a:p>
        </p:txBody>
      </p:sp>
      <p:pic>
        <p:nvPicPr>
          <p:cNvPr id="101381" name="Picture 4" descr="detritivore.jpg"/>
          <p:cNvPicPr>
            <a:picLocks noChangeAspect="1"/>
          </p:cNvPicPr>
          <p:nvPr/>
        </p:nvPicPr>
        <p:blipFill>
          <a:blip r:embed="rId2" cstate="print"/>
          <a:srcRect/>
          <a:stretch>
            <a:fillRect/>
          </a:stretch>
        </p:blipFill>
        <p:spPr bwMode="auto">
          <a:xfrm>
            <a:off x="762000" y="5257800"/>
            <a:ext cx="2857500" cy="1600200"/>
          </a:xfrm>
          <a:prstGeom prst="rect">
            <a:avLst/>
          </a:prstGeom>
          <a:noFill/>
          <a:ln w="9525">
            <a:noFill/>
            <a:miter lim="800000"/>
            <a:headEnd/>
            <a:tailEnd/>
          </a:ln>
        </p:spPr>
      </p:pic>
      <p:pic>
        <p:nvPicPr>
          <p:cNvPr id="101382" name="Picture 5" descr="land_chain4_240.jpg"/>
          <p:cNvPicPr>
            <a:picLocks noChangeAspect="1"/>
          </p:cNvPicPr>
          <p:nvPr/>
        </p:nvPicPr>
        <p:blipFill>
          <a:blip r:embed="rId3" cstate="print"/>
          <a:srcRect/>
          <a:stretch>
            <a:fillRect/>
          </a:stretch>
        </p:blipFill>
        <p:spPr bwMode="auto">
          <a:xfrm>
            <a:off x="6477000" y="4343400"/>
            <a:ext cx="2286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458" name="Picture 2" descr="hahahahaha  Hey Gary!  What do you call the worm that ate Mozart?  Uh, I don't know...what?   A DECOMPOSER!  Bahahahah!: "/>
          <p:cNvPicPr>
            <a:picLocks noChangeAspect="1" noChangeArrowheads="1"/>
          </p:cNvPicPr>
          <p:nvPr/>
        </p:nvPicPr>
        <p:blipFill>
          <a:blip r:embed="rId2" cstate="print"/>
          <a:srcRect/>
          <a:stretch>
            <a:fillRect/>
          </a:stretch>
        </p:blipFill>
        <p:spPr bwMode="auto">
          <a:xfrm>
            <a:off x="1828800" y="105090"/>
            <a:ext cx="5410200" cy="666422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800600" cy="1143000"/>
          </a:xfrm>
        </p:spPr>
        <p:txBody>
          <a:bodyPr/>
          <a:lstStyle/>
          <a:p>
            <a:r>
              <a:rPr lang="en-US" dirty="0" smtClean="0"/>
              <a:t>The Water Cycle</a:t>
            </a:r>
            <a:endParaRPr lang="en-US" dirty="0"/>
          </a:p>
        </p:txBody>
      </p:sp>
      <p:sp>
        <p:nvSpPr>
          <p:cNvPr id="3" name="Content Placeholder 2"/>
          <p:cNvSpPr>
            <a:spLocks noGrp="1"/>
          </p:cNvSpPr>
          <p:nvPr>
            <p:ph idx="1"/>
          </p:nvPr>
        </p:nvSpPr>
        <p:spPr>
          <a:xfrm flipH="1">
            <a:off x="381000" y="1646238"/>
            <a:ext cx="76200" cy="106362"/>
          </a:xfrm>
        </p:spPr>
        <p:txBody>
          <a:bodyPr>
            <a:normAutofit fontScale="25000" lnSpcReduction="20000"/>
          </a:bodyPr>
          <a:lstStyle/>
          <a:p>
            <a:endParaRPr lang="en-US" dirty="0"/>
          </a:p>
        </p:txBody>
      </p:sp>
      <p:pic>
        <p:nvPicPr>
          <p:cNvPr id="314370" name="Picture 2" descr="http://pmm.nasa.gov/education/sites/default/files/article_images/Water-Cycle-Art2A.png"/>
          <p:cNvPicPr>
            <a:picLocks noChangeAspect="1" noChangeArrowheads="1"/>
          </p:cNvPicPr>
          <p:nvPr/>
        </p:nvPicPr>
        <p:blipFill>
          <a:blip r:embed="rId2" cstate="print"/>
          <a:srcRect/>
          <a:stretch>
            <a:fillRect/>
          </a:stretch>
        </p:blipFill>
        <p:spPr bwMode="auto">
          <a:xfrm>
            <a:off x="304800" y="1524000"/>
            <a:ext cx="8376564" cy="4953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28600"/>
            <a:ext cx="5181600" cy="737382"/>
          </a:xfrm>
        </p:spPr>
        <p:txBody>
          <a:bodyPr>
            <a:normAutofit/>
          </a:bodyPr>
          <a:lstStyle/>
          <a:p>
            <a:r>
              <a:rPr lang="en-US" dirty="0" smtClean="0"/>
              <a:t>The Carbon Cycle</a:t>
            </a:r>
            <a:endParaRPr lang="en-US" dirty="0"/>
          </a:p>
        </p:txBody>
      </p:sp>
      <p:pic>
        <p:nvPicPr>
          <p:cNvPr id="332804" name="Picture 4" descr="http://www.windows2universe.org/earth/climate/images/carboncycle.jpg"/>
          <p:cNvPicPr>
            <a:picLocks noChangeAspect="1" noChangeArrowheads="1"/>
          </p:cNvPicPr>
          <p:nvPr/>
        </p:nvPicPr>
        <p:blipFill>
          <a:blip r:embed="rId2" cstate="print"/>
          <a:srcRect/>
          <a:stretch>
            <a:fillRect/>
          </a:stretch>
        </p:blipFill>
        <p:spPr bwMode="auto">
          <a:xfrm>
            <a:off x="228600" y="1066799"/>
            <a:ext cx="8534400" cy="57912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2914" name="Picture 2" descr="http://www.pointloma.edu/sites/default/files/filemanager/Biology/Grad_Biology/Metab_Energy_Cartoons/Energy__Matter_1_-_Scat.JPG"/>
          <p:cNvPicPr>
            <a:picLocks noChangeAspect="1" noChangeArrowheads="1"/>
          </p:cNvPicPr>
          <p:nvPr/>
        </p:nvPicPr>
        <p:blipFill>
          <a:blip r:embed="rId2" cstate="print"/>
          <a:srcRect/>
          <a:stretch>
            <a:fillRect/>
          </a:stretch>
        </p:blipFill>
        <p:spPr bwMode="auto">
          <a:xfrm>
            <a:off x="228600" y="0"/>
            <a:ext cx="8649365" cy="676223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Nitrogen Cycle</a:t>
            </a:r>
            <a:endParaRPr lang="en-US" dirty="0"/>
          </a:p>
        </p:txBody>
      </p:sp>
      <p:sp>
        <p:nvSpPr>
          <p:cNvPr id="3" name="Content Placeholder 2"/>
          <p:cNvSpPr>
            <a:spLocks noGrp="1"/>
          </p:cNvSpPr>
          <p:nvPr>
            <p:ph idx="1"/>
          </p:nvPr>
        </p:nvSpPr>
        <p:spPr/>
        <p:txBody>
          <a:bodyPr/>
          <a:lstStyle/>
          <a:p>
            <a:r>
              <a:rPr lang="en-US" dirty="0" smtClean="0"/>
              <a:t>If you recall the nitrogen cycle, only bacteria can convert nitrogen gas to a useable form, conversely, they are also the only organisms that can return it to the atmosphere.</a:t>
            </a:r>
            <a:endParaRPr lang="en-US" dirty="0"/>
          </a:p>
        </p:txBody>
      </p:sp>
      <p:pic>
        <p:nvPicPr>
          <p:cNvPr id="4" name="Content Placeholder 3" descr="37_21NitrogenCycle-L.jpg"/>
          <p:cNvPicPr>
            <a:picLocks noChangeAspect="1"/>
          </p:cNvPicPr>
          <p:nvPr/>
        </p:nvPicPr>
        <p:blipFill>
          <a:blip r:embed="rId2" cstate="print"/>
          <a:stretch>
            <a:fillRect/>
          </a:stretch>
        </p:blipFill>
        <p:spPr>
          <a:xfrm>
            <a:off x="3581400" y="3361784"/>
            <a:ext cx="4502997" cy="3496216"/>
          </a:xfrm>
          <a:prstGeom prst="rect">
            <a:avLst/>
          </a:prstGeom>
        </p:spPr>
      </p:pic>
    </p:spTree>
    <p:extLst>
      <p:ext uri="{BB962C8B-B14F-4D97-AF65-F5344CB8AC3E}">
        <p14:creationId xmlns="" xmlns:p14="http://schemas.microsoft.com/office/powerpoint/2010/main" val="707514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Too much Nitrogen=Algal Blooms</a:t>
            </a:r>
            <a:endParaRPr lang="en-US" dirty="0"/>
          </a:p>
        </p:txBody>
      </p:sp>
      <p:sp>
        <p:nvSpPr>
          <p:cNvPr id="3" name="Content Placeholder 2"/>
          <p:cNvSpPr>
            <a:spLocks noGrp="1"/>
          </p:cNvSpPr>
          <p:nvPr>
            <p:ph idx="1"/>
          </p:nvPr>
        </p:nvSpPr>
        <p:spPr/>
        <p:txBody>
          <a:bodyPr/>
          <a:lstStyle/>
          <a:p>
            <a:r>
              <a:rPr lang="en-US" dirty="0" smtClean="0"/>
              <a:t>An increase in the algae population in a body of water is referred to as an algal bloom.  </a:t>
            </a:r>
          </a:p>
          <a:p>
            <a:r>
              <a:rPr lang="en-US" dirty="0" smtClean="0"/>
              <a:t>This is not good for the other organisms living in that type of ecosystem.  The water is difficult to see through, and the algae use all the dissolved oxygen so fish can no longer breath</a:t>
            </a:r>
            <a:endParaRPr lang="en-US" dirty="0"/>
          </a:p>
        </p:txBody>
      </p:sp>
    </p:spTree>
    <p:extLst>
      <p:ext uri="{BB962C8B-B14F-4D97-AF65-F5344CB8AC3E}">
        <p14:creationId xmlns="" xmlns:p14="http://schemas.microsoft.com/office/powerpoint/2010/main" val="842185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indent="0" algn="ctr">
              <a:defRPr/>
            </a:pPr>
            <a:r>
              <a:rPr lang="en-US" dirty="0" smtClean="0"/>
              <a:t>Community Interactions</a:t>
            </a:r>
            <a:br>
              <a:rPr lang="en-US" dirty="0" smtClean="0"/>
            </a:br>
            <a:endParaRPr lang="en-US" dirty="0"/>
          </a:p>
        </p:txBody>
      </p:sp>
      <p:sp>
        <p:nvSpPr>
          <p:cNvPr id="3" name="Content Placeholder 2"/>
          <p:cNvSpPr>
            <a:spLocks noGrp="1"/>
          </p:cNvSpPr>
          <p:nvPr>
            <p:ph idx="1"/>
          </p:nvPr>
        </p:nvSpPr>
        <p:spPr>
          <a:xfrm>
            <a:off x="457200" y="1447800"/>
            <a:ext cx="8305800" cy="4953000"/>
          </a:xfrm>
        </p:spPr>
        <p:txBody>
          <a:bodyPr/>
          <a:lstStyle/>
          <a:p>
            <a:r>
              <a:rPr lang="en-US" u="sng" smtClean="0"/>
              <a:t>habitat</a:t>
            </a:r>
            <a:r>
              <a:rPr lang="en-US" smtClean="0"/>
              <a:t> = food, water, space, shelter, required for an organism to live</a:t>
            </a:r>
          </a:p>
          <a:p>
            <a:r>
              <a:rPr lang="en-US" u="sng" smtClean="0"/>
              <a:t>Niche</a:t>
            </a:r>
            <a:r>
              <a:rPr lang="en-US" smtClean="0"/>
              <a:t> = how organisms use its habitat to survive and reproduce</a:t>
            </a:r>
          </a:p>
          <a:p>
            <a:r>
              <a:rPr lang="en-US" u="sng" smtClean="0"/>
              <a:t>Resources</a:t>
            </a:r>
            <a:r>
              <a:rPr lang="en-US" smtClean="0"/>
              <a:t> = necessity of life; water, nutrients, light, food, space</a:t>
            </a:r>
          </a:p>
          <a:p>
            <a:r>
              <a:rPr lang="en-US" u="sng" smtClean="0"/>
              <a:t>Limiting factor</a:t>
            </a:r>
            <a:r>
              <a:rPr lang="en-US" smtClean="0"/>
              <a:t> = any chemical or physical factor that limit the existence, growth, abundance or distribution of an individual or population</a:t>
            </a:r>
            <a:endParaRPr lang="en-US" u="sng"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defRPr/>
            </a:pPr>
            <a:r>
              <a:rPr lang="en-US" dirty="0" smtClean="0"/>
              <a:t>Competition</a:t>
            </a:r>
            <a:endParaRPr lang="en-US" dirty="0"/>
          </a:p>
        </p:txBody>
      </p:sp>
      <p:sp>
        <p:nvSpPr>
          <p:cNvPr id="104451" name="Content Placeholder 2"/>
          <p:cNvSpPr>
            <a:spLocks noGrp="1"/>
          </p:cNvSpPr>
          <p:nvPr>
            <p:ph idx="1"/>
          </p:nvPr>
        </p:nvSpPr>
        <p:spPr/>
        <p:txBody>
          <a:bodyPr/>
          <a:lstStyle/>
          <a:p>
            <a:r>
              <a:rPr lang="en-US" dirty="0" smtClean="0"/>
              <a:t>Organisms of the same or different species attempt to use the same resource in the same place at the same time</a:t>
            </a:r>
          </a:p>
          <a:p>
            <a:endParaRPr lang="en-US" dirty="0" smtClean="0"/>
          </a:p>
        </p:txBody>
      </p:sp>
      <p:pic>
        <p:nvPicPr>
          <p:cNvPr id="104452" name="Picture 3" descr="Niche-fundamental-vs-realiz.gif"/>
          <p:cNvPicPr>
            <a:picLocks noChangeAspect="1"/>
          </p:cNvPicPr>
          <p:nvPr/>
        </p:nvPicPr>
        <p:blipFill>
          <a:blip r:embed="rId3" cstate="print"/>
          <a:srcRect/>
          <a:stretch>
            <a:fillRect/>
          </a:stretch>
        </p:blipFill>
        <p:spPr bwMode="auto">
          <a:xfrm>
            <a:off x="990600" y="3235325"/>
            <a:ext cx="7391400" cy="336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lgn="l">
              <a:defRPr/>
            </a:pPr>
            <a:r>
              <a:rPr lang="en-US" dirty="0" smtClean="0"/>
              <a:t>Predation  (+/-)</a:t>
            </a:r>
            <a:endParaRPr lang="en-US" dirty="0"/>
          </a:p>
        </p:txBody>
      </p:sp>
      <p:sp>
        <p:nvSpPr>
          <p:cNvPr id="105475" name="Content Placeholder 2"/>
          <p:cNvSpPr>
            <a:spLocks noGrp="1"/>
          </p:cNvSpPr>
          <p:nvPr>
            <p:ph idx="1"/>
          </p:nvPr>
        </p:nvSpPr>
        <p:spPr>
          <a:xfrm>
            <a:off x="457200" y="1646238"/>
            <a:ext cx="3352800" cy="4297362"/>
          </a:xfrm>
        </p:spPr>
        <p:txBody>
          <a:bodyPr>
            <a:normAutofit fontScale="92500"/>
          </a:bodyPr>
          <a:lstStyle/>
          <a:p>
            <a:r>
              <a:rPr lang="en-US" dirty="0" smtClean="0"/>
              <a:t>Interaction in which one organism captures and feeds (predator) on another (prey)</a:t>
            </a:r>
          </a:p>
          <a:p>
            <a:r>
              <a:rPr lang="en-US" dirty="0" smtClean="0"/>
              <a:t>Name some adaptations of predators? prey?</a:t>
            </a:r>
          </a:p>
        </p:txBody>
      </p:sp>
      <p:pic>
        <p:nvPicPr>
          <p:cNvPr id="105476" name="Picture 3" descr="predprey.gif"/>
          <p:cNvPicPr>
            <a:picLocks noChangeAspect="1"/>
          </p:cNvPicPr>
          <p:nvPr/>
        </p:nvPicPr>
        <p:blipFill>
          <a:blip r:embed="rId2" cstate="print"/>
          <a:srcRect/>
          <a:stretch>
            <a:fillRect/>
          </a:stretch>
        </p:blipFill>
        <p:spPr bwMode="auto">
          <a:xfrm>
            <a:off x="3903663" y="1676400"/>
            <a:ext cx="4783137"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938" name="Picture 2" descr="http://www.pointloma.edu/sites/default/files/filemanager/Biology/Grad_Biology/NS_Cartoons/Natural_Selection_-_Biotic_Potential_1_Grass.JPG"/>
          <p:cNvPicPr>
            <a:picLocks noChangeAspect="1" noChangeArrowheads="1"/>
          </p:cNvPicPr>
          <p:nvPr/>
        </p:nvPicPr>
        <p:blipFill>
          <a:blip r:embed="rId2" cstate="print"/>
          <a:srcRect/>
          <a:stretch>
            <a:fillRect/>
          </a:stretch>
        </p:blipFill>
        <p:spPr bwMode="auto">
          <a:xfrm>
            <a:off x="609600" y="533400"/>
            <a:ext cx="7896225" cy="614362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lgn="ctr">
              <a:defRPr/>
            </a:pPr>
            <a:r>
              <a:rPr lang="en-US" dirty="0" smtClean="0"/>
              <a:t>Symbiosis</a:t>
            </a:r>
            <a:endParaRPr lang="en-US" dirty="0"/>
          </a:p>
        </p:txBody>
      </p:sp>
      <p:sp>
        <p:nvSpPr>
          <p:cNvPr id="106499" name="Content Placeholder 2"/>
          <p:cNvSpPr>
            <a:spLocks noGrp="1"/>
          </p:cNvSpPr>
          <p:nvPr>
            <p:ph idx="1"/>
          </p:nvPr>
        </p:nvSpPr>
        <p:spPr/>
        <p:txBody>
          <a:bodyPr/>
          <a:lstStyle/>
          <a:p>
            <a:r>
              <a:rPr lang="en-US" smtClean="0"/>
              <a:t>Relationship in which 2 organisms live closely together </a:t>
            </a:r>
          </a:p>
          <a:p>
            <a:endParaRPr lang="en-US" smtClean="0"/>
          </a:p>
        </p:txBody>
      </p:sp>
      <p:pic>
        <p:nvPicPr>
          <p:cNvPr id="106500" name="Picture 3" descr="Common_clownfish_curves_dnsmpl.jpg"/>
          <p:cNvPicPr>
            <a:picLocks noChangeAspect="1"/>
          </p:cNvPicPr>
          <p:nvPr/>
        </p:nvPicPr>
        <p:blipFill>
          <a:blip r:embed="rId2" cstate="print"/>
          <a:srcRect/>
          <a:stretch>
            <a:fillRect/>
          </a:stretch>
        </p:blipFill>
        <p:spPr bwMode="auto">
          <a:xfrm>
            <a:off x="304800" y="2667000"/>
            <a:ext cx="4876800" cy="3657600"/>
          </a:xfrm>
          <a:prstGeom prst="rect">
            <a:avLst/>
          </a:prstGeom>
          <a:noFill/>
          <a:ln w="9525">
            <a:noFill/>
            <a:miter lim="800000"/>
            <a:headEnd/>
            <a:tailEnd/>
          </a:ln>
        </p:spPr>
      </p:pic>
      <p:pic>
        <p:nvPicPr>
          <p:cNvPr id="106501" name="Picture 4" descr="hippo-birds.gif"/>
          <p:cNvPicPr>
            <a:picLocks noChangeAspect="1"/>
          </p:cNvPicPr>
          <p:nvPr/>
        </p:nvPicPr>
        <p:blipFill>
          <a:blip r:embed="rId3" cstate="print"/>
          <a:srcRect/>
          <a:stretch>
            <a:fillRect/>
          </a:stretch>
        </p:blipFill>
        <p:spPr bwMode="auto">
          <a:xfrm>
            <a:off x="5410200" y="2590800"/>
            <a:ext cx="3352800" cy="220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lgn="l">
              <a:defRPr/>
            </a:pPr>
            <a:r>
              <a:rPr lang="en-US" dirty="0" smtClean="0"/>
              <a:t>Parasitism (+/-)</a:t>
            </a:r>
            <a:endParaRPr lang="en-US" dirty="0"/>
          </a:p>
        </p:txBody>
      </p:sp>
      <p:sp>
        <p:nvSpPr>
          <p:cNvPr id="107523" name="Content Placeholder 2"/>
          <p:cNvSpPr>
            <a:spLocks noGrp="1"/>
          </p:cNvSpPr>
          <p:nvPr>
            <p:ph idx="1"/>
          </p:nvPr>
        </p:nvSpPr>
        <p:spPr/>
        <p:txBody>
          <a:bodyPr/>
          <a:lstStyle/>
          <a:p>
            <a:r>
              <a:rPr lang="en-US" smtClean="0"/>
              <a:t>One organism (parasite) relies on another (host) for nourishment or other benefit</a:t>
            </a:r>
          </a:p>
        </p:txBody>
      </p:sp>
      <p:pic>
        <p:nvPicPr>
          <p:cNvPr id="107524" name="Picture 3" descr="tapeworm.jpg"/>
          <p:cNvPicPr>
            <a:picLocks noChangeAspect="1"/>
          </p:cNvPicPr>
          <p:nvPr/>
        </p:nvPicPr>
        <p:blipFill>
          <a:blip r:embed="rId3" cstate="print"/>
          <a:srcRect/>
          <a:stretch>
            <a:fillRect/>
          </a:stretch>
        </p:blipFill>
        <p:spPr bwMode="auto">
          <a:xfrm>
            <a:off x="3505200" y="2590800"/>
            <a:ext cx="5080000" cy="408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defRPr/>
            </a:pPr>
            <a:r>
              <a:rPr lang="en-US" dirty="0" smtClean="0"/>
              <a:t>Mutualism (+/+)</a:t>
            </a:r>
            <a:endParaRPr lang="en-US" dirty="0"/>
          </a:p>
        </p:txBody>
      </p:sp>
      <p:sp>
        <p:nvSpPr>
          <p:cNvPr id="108547" name="Content Placeholder 2"/>
          <p:cNvSpPr>
            <a:spLocks noGrp="1"/>
          </p:cNvSpPr>
          <p:nvPr>
            <p:ph idx="1"/>
          </p:nvPr>
        </p:nvSpPr>
        <p:spPr>
          <a:xfrm>
            <a:off x="457200" y="1646238"/>
            <a:ext cx="8229600" cy="792162"/>
          </a:xfrm>
        </p:spPr>
        <p:txBody>
          <a:bodyPr/>
          <a:lstStyle/>
          <a:p>
            <a:r>
              <a:rPr lang="en-US" smtClean="0"/>
              <a:t>2 or more species benefit</a:t>
            </a:r>
          </a:p>
        </p:txBody>
      </p:sp>
      <p:pic>
        <p:nvPicPr>
          <p:cNvPr id="108548" name="Picture 3" descr="shrimp goby.jpg"/>
          <p:cNvPicPr>
            <a:picLocks noChangeAspect="1"/>
          </p:cNvPicPr>
          <p:nvPr/>
        </p:nvPicPr>
        <p:blipFill>
          <a:blip r:embed="rId2" cstate="print"/>
          <a:srcRect/>
          <a:stretch>
            <a:fillRect/>
          </a:stretch>
        </p:blipFill>
        <p:spPr bwMode="auto">
          <a:xfrm>
            <a:off x="609600" y="2667000"/>
            <a:ext cx="4157663" cy="2590800"/>
          </a:xfrm>
          <a:prstGeom prst="rect">
            <a:avLst/>
          </a:prstGeom>
          <a:noFill/>
          <a:ln w="9525">
            <a:noFill/>
            <a:miter lim="800000"/>
            <a:headEnd/>
            <a:tailEnd/>
          </a:ln>
        </p:spPr>
      </p:pic>
      <p:sp>
        <p:nvSpPr>
          <p:cNvPr id="108549" name="TextBox 4"/>
          <p:cNvSpPr txBox="1">
            <a:spLocks noChangeArrowheads="1"/>
          </p:cNvSpPr>
          <p:nvPr/>
        </p:nvSpPr>
        <p:spPr bwMode="auto">
          <a:xfrm>
            <a:off x="5105400" y="2743200"/>
            <a:ext cx="3200400" cy="3046413"/>
          </a:xfrm>
          <a:prstGeom prst="rect">
            <a:avLst/>
          </a:prstGeom>
          <a:noFill/>
          <a:ln w="9525">
            <a:noFill/>
            <a:miter lim="800000"/>
            <a:headEnd/>
            <a:tailEnd/>
          </a:ln>
        </p:spPr>
        <p:txBody>
          <a:bodyPr>
            <a:spAutoFit/>
          </a:bodyPr>
          <a:lstStyle/>
          <a:p>
            <a:r>
              <a:rPr lang="en-US" sz="3200"/>
              <a:t>Blind pistol shrimp dig burrows for goby fish who keep watch over them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lgn="l">
              <a:defRPr/>
            </a:pPr>
            <a:r>
              <a:rPr lang="en-US" dirty="0" smtClean="0"/>
              <a:t>Commensalism (+/0)</a:t>
            </a:r>
            <a:endParaRPr lang="en-US" dirty="0"/>
          </a:p>
        </p:txBody>
      </p:sp>
      <p:sp>
        <p:nvSpPr>
          <p:cNvPr id="109571" name="Content Placeholder 2"/>
          <p:cNvSpPr>
            <a:spLocks noGrp="1"/>
          </p:cNvSpPr>
          <p:nvPr>
            <p:ph idx="1"/>
          </p:nvPr>
        </p:nvSpPr>
        <p:spPr>
          <a:xfrm>
            <a:off x="457200" y="1371600"/>
            <a:ext cx="8229600" cy="4800600"/>
          </a:xfrm>
        </p:spPr>
        <p:txBody>
          <a:bodyPr/>
          <a:lstStyle/>
          <a:p>
            <a:r>
              <a:rPr lang="en-US" smtClean="0"/>
              <a:t>Relationship where one species benefits and another is unaffected</a:t>
            </a:r>
          </a:p>
          <a:p>
            <a:endParaRPr lang="en-US" smtClean="0"/>
          </a:p>
        </p:txBody>
      </p:sp>
      <p:pic>
        <p:nvPicPr>
          <p:cNvPr id="109572" name="Picture 3" descr="commensalism.PNG"/>
          <p:cNvPicPr>
            <a:picLocks noChangeAspect="1"/>
          </p:cNvPicPr>
          <p:nvPr/>
        </p:nvPicPr>
        <p:blipFill>
          <a:blip r:embed="rId2" cstate="print"/>
          <a:srcRect/>
          <a:stretch>
            <a:fillRect/>
          </a:stretch>
        </p:blipFill>
        <p:spPr bwMode="auto">
          <a:xfrm>
            <a:off x="1828800" y="2362200"/>
            <a:ext cx="57150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indent="0" algn="ctr">
              <a:defRPr/>
            </a:pPr>
            <a:r>
              <a:rPr lang="en-US" dirty="0" smtClean="0"/>
              <a:t>Endemic (Native) vs. Non native Species</a:t>
            </a:r>
            <a:endParaRPr lang="en-US" dirty="0"/>
          </a:p>
        </p:txBody>
      </p:sp>
      <p:sp>
        <p:nvSpPr>
          <p:cNvPr id="110595" name="Content Placeholder 4"/>
          <p:cNvSpPr>
            <a:spLocks noGrp="1"/>
          </p:cNvSpPr>
          <p:nvPr>
            <p:ph sz="half" idx="1"/>
          </p:nvPr>
        </p:nvSpPr>
        <p:spPr/>
        <p:txBody>
          <a:bodyPr/>
          <a:lstStyle/>
          <a:p>
            <a:r>
              <a:rPr lang="en-US" dirty="0" smtClean="0"/>
              <a:t>Endemic</a:t>
            </a:r>
          </a:p>
          <a:p>
            <a:pPr lvl="1"/>
            <a:r>
              <a:rPr lang="en-US" dirty="0" smtClean="0"/>
              <a:t>Species found in its originating location and is generally restricted to that geographical area</a:t>
            </a:r>
          </a:p>
        </p:txBody>
      </p:sp>
      <p:sp>
        <p:nvSpPr>
          <p:cNvPr id="110596" name="Content Placeholder 5"/>
          <p:cNvSpPr>
            <a:spLocks noGrp="1"/>
          </p:cNvSpPr>
          <p:nvPr>
            <p:ph sz="half" idx="2"/>
          </p:nvPr>
        </p:nvSpPr>
        <p:spPr/>
        <p:txBody>
          <a:bodyPr/>
          <a:lstStyle/>
          <a:p>
            <a:r>
              <a:rPr lang="en-US" dirty="0" smtClean="0"/>
              <a:t>Non-Native Species</a:t>
            </a:r>
          </a:p>
          <a:p>
            <a:pPr lvl="1"/>
            <a:r>
              <a:rPr lang="en-US" dirty="0" smtClean="0"/>
              <a:t>Normally living outside a distribution range that has been introduced through either deliberate or accidental human activity</a:t>
            </a:r>
          </a:p>
          <a:p>
            <a:pPr lvl="2"/>
            <a:r>
              <a:rPr lang="en-US" dirty="0" smtClean="0">
                <a:solidFill>
                  <a:srgbClr val="FFFF00"/>
                </a:solidFill>
              </a:rPr>
              <a:t>Can become </a:t>
            </a:r>
            <a:r>
              <a:rPr lang="en-US" sz="2400" dirty="0" smtClean="0">
                <a:solidFill>
                  <a:srgbClr val="FFFF00"/>
                </a:solidFill>
              </a:rPr>
              <a:t>INVASIVE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4" descr="Zebra_Mussel_Map.jpg"/>
          <p:cNvPicPr>
            <a:picLocks noChangeAspect="1"/>
          </p:cNvPicPr>
          <p:nvPr/>
        </p:nvPicPr>
        <p:blipFill>
          <a:blip r:embed="rId2" cstate="print"/>
          <a:srcRect/>
          <a:stretch>
            <a:fillRect/>
          </a:stretch>
        </p:blipFill>
        <p:spPr bwMode="auto">
          <a:xfrm>
            <a:off x="228600" y="0"/>
            <a:ext cx="6781800" cy="6707188"/>
          </a:xfrm>
          <a:prstGeom prst="rect">
            <a:avLst/>
          </a:prstGeom>
          <a:noFill/>
          <a:ln w="9525">
            <a:noFill/>
            <a:miter lim="800000"/>
            <a:headEnd/>
            <a:tailEnd/>
          </a:ln>
        </p:spPr>
      </p:pic>
      <p:pic>
        <p:nvPicPr>
          <p:cNvPr id="111619" name="Picture 5" descr="boatbanner.jpg"/>
          <p:cNvPicPr>
            <a:picLocks noChangeAspect="1"/>
          </p:cNvPicPr>
          <p:nvPr/>
        </p:nvPicPr>
        <p:blipFill>
          <a:blip r:embed="rId3" cstate="print"/>
          <a:srcRect/>
          <a:stretch>
            <a:fillRect/>
          </a:stretch>
        </p:blipFill>
        <p:spPr bwMode="auto">
          <a:xfrm>
            <a:off x="5000625" y="4791075"/>
            <a:ext cx="4143375" cy="206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lgn="l">
              <a:defRPr/>
            </a:pPr>
            <a:r>
              <a:rPr lang="en-US" dirty="0" smtClean="0"/>
              <a:t>The road to extinction…</a:t>
            </a:r>
            <a:endParaRPr lang="en-US" dirty="0"/>
          </a:p>
        </p:txBody>
      </p:sp>
      <p:sp>
        <p:nvSpPr>
          <p:cNvPr id="112643" name="Content Placeholder 2"/>
          <p:cNvSpPr>
            <a:spLocks noGrp="1"/>
          </p:cNvSpPr>
          <p:nvPr>
            <p:ph idx="1"/>
          </p:nvPr>
        </p:nvSpPr>
        <p:spPr>
          <a:xfrm>
            <a:off x="457200" y="1646238"/>
            <a:ext cx="8001000" cy="3001962"/>
          </a:xfrm>
        </p:spPr>
        <p:txBody>
          <a:bodyPr/>
          <a:lstStyle/>
          <a:p>
            <a:r>
              <a:rPr lang="en-US" dirty="0" smtClean="0"/>
              <a:t>Threatened – decrease in numbers could become endangered if no actions are taken</a:t>
            </a:r>
          </a:p>
          <a:p>
            <a:r>
              <a:rPr lang="en-US" dirty="0" smtClean="0"/>
              <a:t>Endangered – population is dropping, may become extinct</a:t>
            </a:r>
          </a:p>
          <a:p>
            <a:r>
              <a:rPr lang="en-US" dirty="0" smtClean="0"/>
              <a:t>Extinct – completely disappears from its area on the planet (What factors could cause this?)</a:t>
            </a:r>
          </a:p>
        </p:txBody>
      </p:sp>
      <p:pic>
        <p:nvPicPr>
          <p:cNvPr id="4" name="Picture 3" descr="220px-Status_iucn3.1_threatened.svg.png"/>
          <p:cNvPicPr>
            <a:picLocks noChangeAspect="1"/>
          </p:cNvPicPr>
          <p:nvPr/>
        </p:nvPicPr>
        <p:blipFill>
          <a:blip r:embed="rId2" cstate="print"/>
          <a:stretch>
            <a:fillRect/>
          </a:stretch>
        </p:blipFill>
        <p:spPr>
          <a:xfrm>
            <a:off x="685800" y="5105400"/>
            <a:ext cx="7620000" cy="1247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defRPr/>
            </a:pPr>
            <a:r>
              <a:rPr lang="en-US" dirty="0" smtClean="0"/>
              <a:t>Succession</a:t>
            </a:r>
            <a:endParaRPr lang="en-US" dirty="0"/>
          </a:p>
        </p:txBody>
      </p:sp>
      <p:sp>
        <p:nvSpPr>
          <p:cNvPr id="113667" name="Content Placeholder 2"/>
          <p:cNvSpPr>
            <a:spLocks noGrp="1"/>
          </p:cNvSpPr>
          <p:nvPr>
            <p:ph idx="1"/>
          </p:nvPr>
        </p:nvSpPr>
        <p:spPr/>
        <p:txBody>
          <a:bodyPr/>
          <a:lstStyle/>
          <a:p>
            <a:r>
              <a:rPr lang="en-US" smtClean="0"/>
              <a:t>A series of predictable and orderly changes within an ecosystem over time</a:t>
            </a:r>
          </a:p>
        </p:txBody>
      </p:sp>
      <p:pic>
        <p:nvPicPr>
          <p:cNvPr id="113668" name="Picture 3" descr="succession.gif"/>
          <p:cNvPicPr>
            <a:picLocks noChangeAspect="1"/>
          </p:cNvPicPr>
          <p:nvPr/>
        </p:nvPicPr>
        <p:blipFill>
          <a:blip r:embed="rId2" cstate="print"/>
          <a:srcRect/>
          <a:stretch>
            <a:fillRect/>
          </a:stretch>
        </p:blipFill>
        <p:spPr bwMode="auto">
          <a:xfrm>
            <a:off x="1524000" y="2971800"/>
            <a:ext cx="5905500"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p182"/>
          <p:cNvPicPr>
            <a:picLocks noChangeAspect="1" noChangeArrowheads="1"/>
          </p:cNvPicPr>
          <p:nvPr/>
        </p:nvPicPr>
        <p:blipFill>
          <a:blip r:embed="rId2" cstate="print"/>
          <a:srcRect/>
          <a:stretch>
            <a:fillRect/>
          </a:stretch>
        </p:blipFill>
        <p:spPr bwMode="auto">
          <a:xfrm>
            <a:off x="611188" y="1827213"/>
            <a:ext cx="8043862" cy="3798887"/>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The Greenhouse Effect=Good</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1396218"/>
          </a:xfrm>
        </p:spPr>
        <p:txBody>
          <a:bodyPr>
            <a:normAutofit fontScale="90000"/>
          </a:bodyPr>
          <a:lstStyle/>
          <a:p>
            <a:r>
              <a:rPr lang="en-US" dirty="0" smtClean="0"/>
              <a:t>Intensified Greenhouse Effect- comes from additional greenhouse gasses</a:t>
            </a:r>
            <a:endParaRPr lang="en-US" dirty="0"/>
          </a:p>
        </p:txBody>
      </p:sp>
      <p:pic>
        <p:nvPicPr>
          <p:cNvPr id="144386" name="Picture 2" descr="https://trcs.wikispaces.com/file/view/What-is-global-warming-img.jpg/49805201/What-is-global-warming-img.jpg"/>
          <p:cNvPicPr>
            <a:picLocks noChangeAspect="1" noChangeArrowheads="1"/>
          </p:cNvPicPr>
          <p:nvPr/>
        </p:nvPicPr>
        <p:blipFill>
          <a:blip r:embed="rId2" cstate="print"/>
          <a:srcRect/>
          <a:stretch>
            <a:fillRect/>
          </a:stretch>
        </p:blipFill>
        <p:spPr bwMode="auto">
          <a:xfrm>
            <a:off x="1447800" y="1600200"/>
            <a:ext cx="6553200" cy="559850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defRPr/>
            </a:pPr>
            <a:r>
              <a:rPr lang="en-US" dirty="0" smtClean="0"/>
              <a:t>Ecosystem Factors</a:t>
            </a:r>
            <a:endParaRPr lang="en-US" dirty="0"/>
          </a:p>
        </p:txBody>
      </p:sp>
      <p:sp>
        <p:nvSpPr>
          <p:cNvPr id="97283" name="Content Placeholder 3"/>
          <p:cNvSpPr>
            <a:spLocks noGrp="1"/>
          </p:cNvSpPr>
          <p:nvPr>
            <p:ph sz="half" idx="1"/>
          </p:nvPr>
        </p:nvSpPr>
        <p:spPr/>
        <p:txBody>
          <a:bodyPr/>
          <a:lstStyle/>
          <a:p>
            <a:r>
              <a:rPr lang="en-US" smtClean="0"/>
              <a:t>BIOTIC – living or used to be living</a:t>
            </a:r>
          </a:p>
          <a:p>
            <a:r>
              <a:rPr lang="en-US" smtClean="0"/>
              <a:t>Ex: bear, oak tree, bacteria, dead leaf	</a:t>
            </a:r>
          </a:p>
        </p:txBody>
      </p:sp>
      <p:sp>
        <p:nvSpPr>
          <p:cNvPr id="97284" name="Content Placeholder 4"/>
          <p:cNvSpPr>
            <a:spLocks noGrp="1"/>
          </p:cNvSpPr>
          <p:nvPr>
            <p:ph sz="half" idx="2"/>
          </p:nvPr>
        </p:nvSpPr>
        <p:spPr/>
        <p:txBody>
          <a:bodyPr/>
          <a:lstStyle/>
          <a:p>
            <a:r>
              <a:rPr lang="en-US" smtClean="0"/>
              <a:t>ABIOTIC – never been living</a:t>
            </a:r>
          </a:p>
          <a:p>
            <a:r>
              <a:rPr lang="en-US" smtClean="0"/>
              <a:t>Ex.: sun, wind, rocks, water</a:t>
            </a:r>
          </a:p>
        </p:txBody>
      </p:sp>
      <p:pic>
        <p:nvPicPr>
          <p:cNvPr id="97285" name="Picture 5" descr="bioticabiotic.jpg"/>
          <p:cNvPicPr>
            <a:picLocks noChangeAspect="1"/>
          </p:cNvPicPr>
          <p:nvPr/>
        </p:nvPicPr>
        <p:blipFill>
          <a:blip r:embed="rId2" cstate="print"/>
          <a:srcRect/>
          <a:stretch>
            <a:fillRect/>
          </a:stretch>
        </p:blipFill>
        <p:spPr bwMode="auto">
          <a:xfrm>
            <a:off x="1143000" y="3886200"/>
            <a:ext cx="6896100"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6934200" cy="1143000"/>
          </a:xfrm>
        </p:spPr>
        <p:txBody>
          <a:bodyPr>
            <a:normAutofit fontScale="90000"/>
          </a:bodyPr>
          <a:lstStyle/>
          <a:p>
            <a:r>
              <a:rPr lang="en-US" dirty="0" smtClean="0"/>
              <a:t>What can we do about Global Warming?</a:t>
            </a:r>
            <a:endParaRPr lang="en-US" dirty="0"/>
          </a:p>
        </p:txBody>
      </p:sp>
      <p:pic>
        <p:nvPicPr>
          <p:cNvPr id="345090" name="Picture 2" descr="http://renewable-solarenergy.com/img/what-are-how-renewable-energy-sources-works.jpg"/>
          <p:cNvPicPr>
            <a:picLocks noChangeAspect="1" noChangeArrowheads="1"/>
          </p:cNvPicPr>
          <p:nvPr/>
        </p:nvPicPr>
        <p:blipFill>
          <a:blip r:embed="rId2" cstate="print"/>
          <a:srcRect/>
          <a:stretch>
            <a:fillRect/>
          </a:stretch>
        </p:blipFill>
        <p:spPr bwMode="auto">
          <a:xfrm>
            <a:off x="228600" y="1524000"/>
            <a:ext cx="8915400" cy="51816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a:xfrm>
            <a:off x="533400" y="1981200"/>
            <a:ext cx="3276600" cy="2514600"/>
          </a:xfrm>
          <a:noFill/>
        </p:spPr>
        <p:txBody>
          <a:bodyPr>
            <a:normAutofit fontScale="90000"/>
          </a:bodyPr>
          <a:lstStyle/>
          <a:p>
            <a:r>
              <a:rPr lang="en-US" dirty="0" smtClean="0">
                <a:solidFill>
                  <a:schemeClr val="tx1"/>
                </a:solidFill>
              </a:rPr>
              <a:t>World Population Growth Patterns</a:t>
            </a:r>
            <a:endParaRPr lang="en-US" dirty="0" smtClean="0"/>
          </a:p>
        </p:txBody>
      </p:sp>
      <p:sp>
        <p:nvSpPr>
          <p:cNvPr id="29701" name="Rectangle 6">
            <a:hlinkClick r:id="" action="ppaction://hlinkshowjump?jump=nextslide"/>
          </p:cNvPr>
          <p:cNvSpPr>
            <a:spLocks noChangeArrowheads="1"/>
          </p:cNvSpPr>
          <p:nvPr/>
        </p:nvSpPr>
        <p:spPr bwMode="auto">
          <a:xfrm>
            <a:off x="5913438" y="6324600"/>
            <a:ext cx="639762" cy="182563"/>
          </a:xfrm>
          <a:prstGeom prst="rect">
            <a:avLst/>
          </a:prstGeom>
          <a:noFill/>
          <a:ln w="12700">
            <a:noFill/>
            <a:miter lim="800000"/>
            <a:headEnd/>
            <a:tailEnd/>
          </a:ln>
        </p:spPr>
        <p:txBody>
          <a:bodyPr wrap="none" anchor="ctr"/>
          <a:lstStyle/>
          <a:p>
            <a:endParaRPr lang="en-US"/>
          </a:p>
        </p:txBody>
      </p:sp>
      <p:sp>
        <p:nvSpPr>
          <p:cNvPr id="29702" name="Rectangle 7">
            <a:hlinkClick r:id="" action="ppaction://hlinkshowjump?jump=endshow"/>
          </p:cNvPr>
          <p:cNvSpPr>
            <a:spLocks noChangeArrowheads="1"/>
          </p:cNvSpPr>
          <p:nvPr/>
        </p:nvSpPr>
        <p:spPr bwMode="auto">
          <a:xfrm>
            <a:off x="7924800" y="6324600"/>
            <a:ext cx="639763" cy="182563"/>
          </a:xfrm>
          <a:prstGeom prst="rect">
            <a:avLst/>
          </a:prstGeom>
          <a:noFill/>
          <a:ln w="12700">
            <a:noFill/>
            <a:miter lim="800000"/>
            <a:headEnd/>
            <a:tailEnd/>
          </a:ln>
        </p:spPr>
        <p:txBody>
          <a:bodyPr wrap="none" anchor="ctr"/>
          <a:lstStyle/>
          <a:p>
            <a:endParaRPr lang="en-US"/>
          </a:p>
        </p:txBody>
      </p:sp>
      <p:sp>
        <p:nvSpPr>
          <p:cNvPr id="29703" name="Rectangle 8">
            <a:hlinkClick r:id="" action="ppaction://hlinkshowjump?jump=previousslide"/>
          </p:cNvPr>
          <p:cNvSpPr>
            <a:spLocks noChangeArrowheads="1"/>
          </p:cNvSpPr>
          <p:nvPr/>
        </p:nvSpPr>
        <p:spPr bwMode="auto">
          <a:xfrm>
            <a:off x="5080000" y="6311900"/>
            <a:ext cx="639763" cy="182563"/>
          </a:xfrm>
          <a:prstGeom prst="rect">
            <a:avLst/>
          </a:prstGeom>
          <a:noFill/>
          <a:ln w="12700">
            <a:noFill/>
            <a:miter lim="800000"/>
            <a:headEnd/>
            <a:tailEnd/>
          </a:ln>
        </p:spPr>
        <p:txBody>
          <a:bodyPr wrap="none" anchor="ctr"/>
          <a:lstStyle/>
          <a:p>
            <a:endParaRPr lang="en-US"/>
          </a:p>
        </p:txBody>
      </p:sp>
      <p:sp>
        <p:nvSpPr>
          <p:cNvPr id="29704" name="Rectangle 9">
            <a:hlinkClick r:id="" action="ppaction://noaction"/>
          </p:cNvPr>
          <p:cNvSpPr>
            <a:spLocks noChangeArrowheads="1"/>
          </p:cNvSpPr>
          <p:nvPr/>
        </p:nvSpPr>
        <p:spPr bwMode="auto">
          <a:xfrm>
            <a:off x="6781800" y="6311900"/>
            <a:ext cx="914400" cy="182563"/>
          </a:xfrm>
          <a:prstGeom prst="rect">
            <a:avLst/>
          </a:prstGeom>
          <a:noFill/>
          <a:ln w="12700">
            <a:noFill/>
            <a:miter lim="800000"/>
            <a:headEnd/>
            <a:tailEnd/>
          </a:ln>
        </p:spPr>
        <p:txBody>
          <a:bodyPr wrap="none" anchor="ctr"/>
          <a:lstStyle/>
          <a:p>
            <a:endParaRPr lang="en-US"/>
          </a:p>
        </p:txBody>
      </p:sp>
      <p:pic>
        <p:nvPicPr>
          <p:cNvPr id="29705" name="Picture 10" descr="p186"/>
          <p:cNvPicPr>
            <a:picLocks noChangeAspect="1" noChangeArrowheads="1"/>
          </p:cNvPicPr>
          <p:nvPr/>
        </p:nvPicPr>
        <p:blipFill>
          <a:blip r:embed="rId3" cstate="print"/>
          <a:srcRect/>
          <a:stretch>
            <a:fillRect/>
          </a:stretch>
        </p:blipFill>
        <p:spPr bwMode="auto">
          <a:xfrm>
            <a:off x="3938588" y="839788"/>
            <a:ext cx="3602037" cy="5254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47138" name="Picture 2" descr="http://churchandstate.org.uk/wordpressRM/wp-content/uploads/2011/08/overpopulation.jpg"/>
          <p:cNvPicPr>
            <a:picLocks noChangeAspect="1" noChangeArrowheads="1"/>
          </p:cNvPicPr>
          <p:nvPr/>
        </p:nvPicPr>
        <p:blipFill>
          <a:blip r:embed="rId2" cstate="print"/>
          <a:srcRect/>
          <a:stretch>
            <a:fillRect/>
          </a:stretch>
        </p:blipFill>
        <p:spPr bwMode="auto">
          <a:xfrm>
            <a:off x="228600" y="304800"/>
            <a:ext cx="8763000" cy="65532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0" descr="p185"/>
          <p:cNvPicPr>
            <a:picLocks noChangeAspect="1" noChangeArrowheads="1"/>
          </p:cNvPicPr>
          <p:nvPr/>
        </p:nvPicPr>
        <p:blipFill>
          <a:blip r:embed="rId3" cstate="print"/>
          <a:srcRect/>
          <a:stretch>
            <a:fillRect/>
          </a:stretch>
        </p:blipFill>
        <p:spPr bwMode="auto">
          <a:xfrm>
            <a:off x="3581400" y="1143000"/>
            <a:ext cx="5219700" cy="5302250"/>
          </a:xfrm>
          <a:prstGeom prst="rect">
            <a:avLst/>
          </a:prstGeom>
          <a:noFill/>
          <a:ln w="9525">
            <a:noFill/>
            <a:miter lim="800000"/>
            <a:headEnd/>
            <a:tailEnd/>
          </a:ln>
        </p:spPr>
      </p:pic>
      <p:sp>
        <p:nvSpPr>
          <p:cNvPr id="24580" name="Rectangle 3"/>
          <p:cNvSpPr>
            <a:spLocks noGrp="1" noChangeArrowheads="1"/>
          </p:cNvSpPr>
          <p:nvPr>
            <p:ph type="title"/>
          </p:nvPr>
        </p:nvSpPr>
        <p:spPr>
          <a:xfrm>
            <a:off x="0" y="304800"/>
            <a:ext cx="3657600" cy="1905000"/>
          </a:xfrm>
          <a:noFill/>
        </p:spPr>
        <p:txBody>
          <a:bodyPr>
            <a:normAutofit fontScale="90000"/>
          </a:bodyPr>
          <a:lstStyle/>
          <a:p>
            <a:r>
              <a:rPr lang="en-US" dirty="0" smtClean="0">
                <a:solidFill>
                  <a:schemeClr val="tx1"/>
                </a:solidFill>
              </a:rPr>
              <a:t>Biological Magnification of DDT</a:t>
            </a:r>
            <a:endParaRPr lang="en-US" dirty="0" smtClean="0"/>
          </a:p>
        </p:txBody>
      </p:sp>
      <p:sp>
        <p:nvSpPr>
          <p:cNvPr id="24582" name="Rectangle 6">
            <a:hlinkClick r:id="" action="ppaction://hlinkshowjump?jump=nextslide"/>
          </p:cNvPr>
          <p:cNvSpPr>
            <a:spLocks noChangeArrowheads="1"/>
          </p:cNvSpPr>
          <p:nvPr/>
        </p:nvSpPr>
        <p:spPr bwMode="auto">
          <a:xfrm>
            <a:off x="5913438" y="6324600"/>
            <a:ext cx="639762" cy="182563"/>
          </a:xfrm>
          <a:prstGeom prst="rect">
            <a:avLst/>
          </a:prstGeom>
          <a:noFill/>
          <a:ln w="12700">
            <a:noFill/>
            <a:miter lim="800000"/>
            <a:headEnd/>
            <a:tailEnd/>
          </a:ln>
        </p:spPr>
        <p:txBody>
          <a:bodyPr wrap="none" anchor="ctr"/>
          <a:lstStyle/>
          <a:p>
            <a:endParaRPr lang="en-US"/>
          </a:p>
        </p:txBody>
      </p:sp>
      <p:sp>
        <p:nvSpPr>
          <p:cNvPr id="24583" name="Rectangle 7">
            <a:hlinkClick r:id="" action="ppaction://hlinkshowjump?jump=endshow"/>
          </p:cNvPr>
          <p:cNvSpPr>
            <a:spLocks noChangeArrowheads="1"/>
          </p:cNvSpPr>
          <p:nvPr/>
        </p:nvSpPr>
        <p:spPr bwMode="auto">
          <a:xfrm>
            <a:off x="7924800" y="6324600"/>
            <a:ext cx="639763" cy="182563"/>
          </a:xfrm>
          <a:prstGeom prst="rect">
            <a:avLst/>
          </a:prstGeom>
          <a:noFill/>
          <a:ln w="12700">
            <a:noFill/>
            <a:miter lim="800000"/>
            <a:headEnd/>
            <a:tailEnd/>
          </a:ln>
        </p:spPr>
        <p:txBody>
          <a:bodyPr wrap="none" anchor="ctr"/>
          <a:lstStyle/>
          <a:p>
            <a:endParaRPr lang="en-US"/>
          </a:p>
        </p:txBody>
      </p:sp>
      <p:sp>
        <p:nvSpPr>
          <p:cNvPr id="24584" name="Rectangle 8">
            <a:hlinkClick r:id="" action="ppaction://hlinkshowjump?jump=previousslide"/>
          </p:cNvPr>
          <p:cNvSpPr>
            <a:spLocks noChangeArrowheads="1"/>
          </p:cNvSpPr>
          <p:nvPr/>
        </p:nvSpPr>
        <p:spPr bwMode="auto">
          <a:xfrm>
            <a:off x="5080000" y="6311900"/>
            <a:ext cx="639763" cy="182563"/>
          </a:xfrm>
          <a:prstGeom prst="rect">
            <a:avLst/>
          </a:prstGeom>
          <a:noFill/>
          <a:ln w="12700">
            <a:noFill/>
            <a:miter lim="800000"/>
            <a:headEnd/>
            <a:tailEnd/>
          </a:ln>
        </p:spPr>
        <p:txBody>
          <a:bodyPr wrap="none" anchor="ctr"/>
          <a:lstStyle/>
          <a:p>
            <a:endParaRPr lang="en-US"/>
          </a:p>
        </p:txBody>
      </p:sp>
      <p:sp>
        <p:nvSpPr>
          <p:cNvPr id="24585" name="Rectangle 9">
            <a:hlinkClick r:id="" action="ppaction://noaction"/>
          </p:cNvPr>
          <p:cNvSpPr>
            <a:spLocks noChangeArrowheads="1"/>
          </p:cNvSpPr>
          <p:nvPr/>
        </p:nvSpPr>
        <p:spPr bwMode="auto">
          <a:xfrm>
            <a:off x="6781800" y="6311900"/>
            <a:ext cx="914400" cy="182563"/>
          </a:xfrm>
          <a:prstGeom prst="rect">
            <a:avLst/>
          </a:prstGeom>
          <a:noFill/>
          <a:ln w="12700">
            <a:no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a:xfrm>
            <a:off x="228600" y="152400"/>
            <a:ext cx="8686800" cy="1143000"/>
          </a:xfrm>
          <a:noFill/>
        </p:spPr>
        <p:txBody>
          <a:bodyPr>
            <a:normAutofit fontScale="90000"/>
          </a:bodyPr>
          <a:lstStyle/>
          <a:p>
            <a:r>
              <a:rPr lang="en-US" dirty="0" smtClean="0">
                <a:solidFill>
                  <a:schemeClr val="tx1"/>
                </a:solidFill>
              </a:rPr>
              <a:t>Ozone “Hole” Over Antarctica </a:t>
            </a:r>
            <a:br>
              <a:rPr lang="en-US" dirty="0" smtClean="0">
                <a:solidFill>
                  <a:schemeClr val="tx1"/>
                </a:solidFill>
              </a:rPr>
            </a:br>
            <a:r>
              <a:rPr lang="en-US" dirty="0" smtClean="0">
                <a:solidFill>
                  <a:schemeClr val="tx1"/>
                </a:solidFill>
              </a:rPr>
              <a:t>CFCs – Extra UV rays</a:t>
            </a:r>
            <a:endParaRPr lang="en-US" dirty="0" smtClean="0"/>
          </a:p>
        </p:txBody>
      </p:sp>
      <p:sp>
        <p:nvSpPr>
          <p:cNvPr id="18437" name="Rectangle 6">
            <a:hlinkClick r:id="" action="ppaction://hlinkshowjump?jump=nextslide"/>
          </p:cNvPr>
          <p:cNvSpPr>
            <a:spLocks noChangeArrowheads="1"/>
          </p:cNvSpPr>
          <p:nvPr/>
        </p:nvSpPr>
        <p:spPr bwMode="auto">
          <a:xfrm>
            <a:off x="5913438" y="6324600"/>
            <a:ext cx="639762" cy="182563"/>
          </a:xfrm>
          <a:prstGeom prst="rect">
            <a:avLst/>
          </a:prstGeom>
          <a:noFill/>
          <a:ln w="12700">
            <a:noFill/>
            <a:miter lim="800000"/>
            <a:headEnd/>
            <a:tailEnd/>
          </a:ln>
        </p:spPr>
        <p:txBody>
          <a:bodyPr wrap="none" anchor="ctr"/>
          <a:lstStyle/>
          <a:p>
            <a:endParaRPr lang="en-US"/>
          </a:p>
        </p:txBody>
      </p:sp>
      <p:sp>
        <p:nvSpPr>
          <p:cNvPr id="18438" name="Rectangle 7">
            <a:hlinkClick r:id="" action="ppaction://hlinkshowjump?jump=endshow"/>
          </p:cNvPr>
          <p:cNvSpPr>
            <a:spLocks noChangeArrowheads="1"/>
          </p:cNvSpPr>
          <p:nvPr/>
        </p:nvSpPr>
        <p:spPr bwMode="auto">
          <a:xfrm>
            <a:off x="7924800" y="6324600"/>
            <a:ext cx="639763" cy="182563"/>
          </a:xfrm>
          <a:prstGeom prst="rect">
            <a:avLst/>
          </a:prstGeom>
          <a:noFill/>
          <a:ln w="12700">
            <a:noFill/>
            <a:miter lim="800000"/>
            <a:headEnd/>
            <a:tailEnd/>
          </a:ln>
        </p:spPr>
        <p:txBody>
          <a:bodyPr wrap="none" anchor="ctr"/>
          <a:lstStyle/>
          <a:p>
            <a:endParaRPr lang="en-US"/>
          </a:p>
        </p:txBody>
      </p:sp>
      <p:sp>
        <p:nvSpPr>
          <p:cNvPr id="18439" name="Rectangle 8">
            <a:hlinkClick r:id="" action="ppaction://hlinkshowjump?jump=previousslide"/>
          </p:cNvPr>
          <p:cNvSpPr>
            <a:spLocks noChangeArrowheads="1"/>
          </p:cNvSpPr>
          <p:nvPr/>
        </p:nvSpPr>
        <p:spPr bwMode="auto">
          <a:xfrm>
            <a:off x="5080000" y="6311900"/>
            <a:ext cx="639763" cy="182563"/>
          </a:xfrm>
          <a:prstGeom prst="rect">
            <a:avLst/>
          </a:prstGeom>
          <a:noFill/>
          <a:ln w="12700">
            <a:noFill/>
            <a:miter lim="800000"/>
            <a:headEnd/>
            <a:tailEnd/>
          </a:ln>
        </p:spPr>
        <p:txBody>
          <a:bodyPr wrap="none" anchor="ctr"/>
          <a:lstStyle/>
          <a:p>
            <a:endParaRPr lang="en-US"/>
          </a:p>
        </p:txBody>
      </p:sp>
      <p:sp>
        <p:nvSpPr>
          <p:cNvPr id="18440" name="Rectangle 9">
            <a:hlinkClick r:id="" action="ppaction://noaction"/>
          </p:cNvPr>
          <p:cNvSpPr>
            <a:spLocks noChangeArrowheads="1"/>
          </p:cNvSpPr>
          <p:nvPr/>
        </p:nvSpPr>
        <p:spPr bwMode="auto">
          <a:xfrm>
            <a:off x="6781800" y="6311900"/>
            <a:ext cx="914400" cy="182563"/>
          </a:xfrm>
          <a:prstGeom prst="rect">
            <a:avLst/>
          </a:prstGeom>
          <a:noFill/>
          <a:ln w="12700">
            <a:noFill/>
            <a:miter lim="800000"/>
            <a:headEnd/>
            <a:tailEnd/>
          </a:ln>
        </p:spPr>
        <p:txBody>
          <a:bodyPr wrap="none" anchor="ctr"/>
          <a:lstStyle/>
          <a:p>
            <a:endParaRPr lang="en-US"/>
          </a:p>
        </p:txBody>
      </p:sp>
      <p:pic>
        <p:nvPicPr>
          <p:cNvPr id="18441" name="Picture 10" descr="p183"/>
          <p:cNvPicPr>
            <a:picLocks noChangeAspect="1" noChangeArrowheads="1"/>
          </p:cNvPicPr>
          <p:nvPr/>
        </p:nvPicPr>
        <p:blipFill>
          <a:blip r:embed="rId3" cstate="print"/>
          <a:srcRect/>
          <a:stretch>
            <a:fillRect/>
          </a:stretch>
        </p:blipFill>
        <p:spPr bwMode="auto">
          <a:xfrm>
            <a:off x="2357438" y="1671638"/>
            <a:ext cx="4424362" cy="4413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7239000" cy="1143000"/>
          </a:xfrm>
        </p:spPr>
        <p:txBody>
          <a:bodyPr/>
          <a:lstStyle/>
          <a:p>
            <a:r>
              <a:rPr lang="en-US" dirty="0" smtClean="0"/>
              <a:t>Alternatives to Pesticides</a:t>
            </a:r>
            <a:endParaRPr lang="en-US" dirty="0"/>
          </a:p>
        </p:txBody>
      </p:sp>
      <p:pic>
        <p:nvPicPr>
          <p:cNvPr id="287746" name="Picture 2" descr="http://rex-pestcontrol.com/images/integrated-pest-management-india.jpg"/>
          <p:cNvPicPr>
            <a:picLocks noChangeAspect="1" noChangeArrowheads="1"/>
          </p:cNvPicPr>
          <p:nvPr/>
        </p:nvPicPr>
        <p:blipFill>
          <a:blip r:embed="rId2" cstate="print"/>
          <a:srcRect/>
          <a:stretch>
            <a:fillRect/>
          </a:stretch>
        </p:blipFill>
        <p:spPr bwMode="auto">
          <a:xfrm>
            <a:off x="838200" y="1524000"/>
            <a:ext cx="7391400" cy="3505200"/>
          </a:xfrm>
          <a:prstGeom prst="rect">
            <a:avLst/>
          </a:prstGeom>
          <a:noFill/>
        </p:spPr>
      </p:pic>
      <p:sp>
        <p:nvSpPr>
          <p:cNvPr id="4" name="TextBox 3"/>
          <p:cNvSpPr txBox="1"/>
          <p:nvPr/>
        </p:nvSpPr>
        <p:spPr>
          <a:xfrm>
            <a:off x="304800" y="1905000"/>
            <a:ext cx="609600" cy="369332"/>
          </a:xfrm>
          <a:prstGeom prst="rect">
            <a:avLst/>
          </a:prstGeom>
          <a:noFill/>
        </p:spPr>
        <p:txBody>
          <a:bodyPr wrap="square" rtlCol="0">
            <a:spAutoFit/>
          </a:bodyPr>
          <a:lstStyle/>
          <a:p>
            <a:r>
              <a:rPr lang="en-US" dirty="0" smtClean="0"/>
              <a:t>1.</a:t>
            </a:r>
            <a:endParaRPr lang="en-US" dirty="0"/>
          </a:p>
        </p:txBody>
      </p:sp>
      <p:sp>
        <p:nvSpPr>
          <p:cNvPr id="5" name="TextBox 4"/>
          <p:cNvSpPr txBox="1"/>
          <p:nvPr/>
        </p:nvSpPr>
        <p:spPr>
          <a:xfrm>
            <a:off x="533400" y="5410200"/>
            <a:ext cx="5942652" cy="369332"/>
          </a:xfrm>
          <a:prstGeom prst="rect">
            <a:avLst/>
          </a:prstGeom>
          <a:noFill/>
        </p:spPr>
        <p:txBody>
          <a:bodyPr wrap="none" rtlCol="0">
            <a:spAutoFit/>
          </a:bodyPr>
          <a:lstStyle/>
          <a:p>
            <a:r>
              <a:rPr lang="en-US" dirty="0" smtClean="0"/>
              <a:t>2.  Genetically engineer plants to taste bad to organisms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sustain life on earth?</a:t>
            </a:r>
            <a:endParaRPr lang="en-US" dirty="0"/>
          </a:p>
        </p:txBody>
      </p:sp>
      <p:pic>
        <p:nvPicPr>
          <p:cNvPr id="346114" name="Picture 2" descr="https://www.dot.ny.gov/programs/greenlites/repository/overarching.jpg"/>
          <p:cNvPicPr>
            <a:picLocks noChangeAspect="1" noChangeArrowheads="1"/>
          </p:cNvPicPr>
          <p:nvPr/>
        </p:nvPicPr>
        <p:blipFill>
          <a:blip r:embed="rId2" cstate="print"/>
          <a:srcRect/>
          <a:stretch>
            <a:fillRect/>
          </a:stretch>
        </p:blipFill>
        <p:spPr bwMode="auto">
          <a:xfrm>
            <a:off x="228601" y="4495800"/>
            <a:ext cx="3661175" cy="2362200"/>
          </a:xfrm>
          <a:prstGeom prst="rect">
            <a:avLst/>
          </a:prstGeom>
          <a:noFill/>
        </p:spPr>
      </p:pic>
      <p:pic>
        <p:nvPicPr>
          <p:cNvPr id="346116" name="Picture 4" descr="http://www.hercampus.com/sites/default/files/2015/03/31/sustainability.jpg"/>
          <p:cNvPicPr>
            <a:picLocks noChangeAspect="1" noChangeArrowheads="1"/>
          </p:cNvPicPr>
          <p:nvPr/>
        </p:nvPicPr>
        <p:blipFill>
          <a:blip r:embed="rId3" cstate="print"/>
          <a:srcRect/>
          <a:stretch>
            <a:fillRect/>
          </a:stretch>
        </p:blipFill>
        <p:spPr bwMode="auto">
          <a:xfrm>
            <a:off x="6155872" y="3886200"/>
            <a:ext cx="2759528" cy="2971800"/>
          </a:xfrm>
          <a:prstGeom prst="rect">
            <a:avLst/>
          </a:prstGeom>
          <a:noFill/>
        </p:spPr>
      </p:pic>
      <p:sp>
        <p:nvSpPr>
          <p:cNvPr id="346118" name="AutoShape 6" descr="Image result for reduce reuse recyc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6120" name="AutoShape 8" descr="Image result for reduce reuse recyc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6122" name="Picture 10" descr="http://www.thesolarspark.co.uk/wp-content/uploads/2013/02/Reduce-Reuse-Recycle-285x300.png"/>
          <p:cNvPicPr>
            <a:picLocks noChangeAspect="1" noChangeArrowheads="1"/>
          </p:cNvPicPr>
          <p:nvPr/>
        </p:nvPicPr>
        <p:blipFill>
          <a:blip r:embed="rId4" cstate="print"/>
          <a:srcRect/>
          <a:stretch>
            <a:fillRect/>
          </a:stretch>
        </p:blipFill>
        <p:spPr bwMode="auto">
          <a:xfrm>
            <a:off x="6248400" y="1219200"/>
            <a:ext cx="2714625" cy="2857500"/>
          </a:xfrm>
          <a:prstGeom prst="rect">
            <a:avLst/>
          </a:prstGeom>
          <a:noFill/>
        </p:spPr>
      </p:pic>
      <p:pic>
        <p:nvPicPr>
          <p:cNvPr id="346124" name="Picture 12" descr="Image result for environmental issues"/>
          <p:cNvPicPr>
            <a:picLocks noChangeAspect="1" noChangeArrowheads="1"/>
          </p:cNvPicPr>
          <p:nvPr/>
        </p:nvPicPr>
        <p:blipFill>
          <a:blip r:embed="rId5" cstate="print"/>
          <a:srcRect/>
          <a:stretch>
            <a:fillRect/>
          </a:stretch>
        </p:blipFill>
        <p:spPr bwMode="auto">
          <a:xfrm>
            <a:off x="228600" y="1447800"/>
            <a:ext cx="3879724" cy="2817596"/>
          </a:xfrm>
          <a:prstGeom prst="rect">
            <a:avLst/>
          </a:prstGeom>
          <a:noFill/>
        </p:spPr>
      </p:pic>
      <p:pic>
        <p:nvPicPr>
          <p:cNvPr id="346126" name="Picture 14" descr="http://www.theenvironmentalblog.org/wp-content/uploads/2011/12/help-fight-global-warming.jpg"/>
          <p:cNvPicPr>
            <a:picLocks noChangeAspect="1" noChangeArrowheads="1"/>
          </p:cNvPicPr>
          <p:nvPr/>
        </p:nvPicPr>
        <p:blipFill>
          <a:blip r:embed="rId6" cstate="print"/>
          <a:srcRect/>
          <a:stretch>
            <a:fillRect/>
          </a:stretch>
        </p:blipFill>
        <p:spPr bwMode="auto">
          <a:xfrm>
            <a:off x="3733800" y="3810000"/>
            <a:ext cx="2857500" cy="2857500"/>
          </a:xfrm>
          <a:prstGeom prst="rect">
            <a:avLst/>
          </a:prstGeom>
          <a:noFill/>
        </p:spPr>
      </p:pic>
      <p:pic>
        <p:nvPicPr>
          <p:cNvPr id="346128" name="Picture 16" descr="https://waterjournalistsafrica.files.wordpress.com/2011/12/gwarming.jpg"/>
          <p:cNvPicPr>
            <a:picLocks noChangeAspect="1" noChangeArrowheads="1"/>
          </p:cNvPicPr>
          <p:nvPr/>
        </p:nvPicPr>
        <p:blipFill>
          <a:blip r:embed="rId7" cstate="print"/>
          <a:srcRect/>
          <a:stretch>
            <a:fillRect/>
          </a:stretch>
        </p:blipFill>
        <p:spPr bwMode="auto">
          <a:xfrm>
            <a:off x="3962400" y="1447800"/>
            <a:ext cx="2286000" cy="19812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AutoShape 2" descr="Image result for grumpy cat biolo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684" name="AutoShape 4" descr="Image result for grumpy cat biolo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686" name="Picture 6" descr="http://cdn.meme.am/instances/500x/55160112.jpg"/>
          <p:cNvPicPr>
            <a:picLocks noChangeAspect="1" noChangeArrowheads="1"/>
          </p:cNvPicPr>
          <p:nvPr/>
        </p:nvPicPr>
        <p:blipFill>
          <a:blip r:embed="rId2" cstate="print"/>
          <a:srcRect/>
          <a:stretch>
            <a:fillRect/>
          </a:stretch>
        </p:blipFill>
        <p:spPr bwMode="auto">
          <a:xfrm>
            <a:off x="152401" y="484023"/>
            <a:ext cx="8540804" cy="5688177"/>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lgn="ctr">
              <a:defRPr/>
            </a:pPr>
            <a:r>
              <a:rPr lang="en-US" dirty="0" smtClean="0"/>
              <a:t>GOOD LUCK!!</a:t>
            </a:r>
            <a:endParaRPr lang="en-US" dirty="0"/>
          </a:p>
        </p:txBody>
      </p:sp>
      <p:sp>
        <p:nvSpPr>
          <p:cNvPr id="114691" name="Content Placeholder 2"/>
          <p:cNvSpPr>
            <a:spLocks noGrp="1"/>
          </p:cNvSpPr>
          <p:nvPr>
            <p:ph idx="1"/>
          </p:nvPr>
        </p:nvSpPr>
        <p:spPr>
          <a:xfrm>
            <a:off x="457200" y="1066800"/>
            <a:ext cx="8229600" cy="2133600"/>
          </a:xfrm>
        </p:spPr>
        <p:txBody>
          <a:bodyPr>
            <a:normAutofit fontScale="85000" lnSpcReduction="10000"/>
          </a:bodyPr>
          <a:lstStyle/>
          <a:p>
            <a:pPr algn="ctr"/>
            <a:r>
              <a:rPr lang="en-US" dirty="0" smtClean="0"/>
              <a:t>Get a good night’s sleep!</a:t>
            </a:r>
          </a:p>
          <a:p>
            <a:pPr algn="ctr"/>
            <a:r>
              <a:rPr lang="en-US" dirty="0" smtClean="0"/>
              <a:t>Eat a healthy breakfast (or a pop tart)</a:t>
            </a:r>
          </a:p>
          <a:p>
            <a:pPr algn="ctr"/>
            <a:r>
              <a:rPr lang="en-US" dirty="0" smtClean="0"/>
              <a:t>Read all directions and answer the question they ask!</a:t>
            </a:r>
          </a:p>
          <a:p>
            <a:endParaRPr lang="en-US" dirty="0" smtClean="0"/>
          </a:p>
          <a:p>
            <a:pPr algn="ctr">
              <a:buFont typeface="Wingdings 2" pitchFamily="18" charset="2"/>
              <a:buNone/>
            </a:pPr>
            <a:r>
              <a:rPr lang="en-US" dirty="0" smtClean="0"/>
              <a:t>Trust your instincts!!!</a:t>
            </a:r>
          </a:p>
        </p:txBody>
      </p:sp>
      <p:pic>
        <p:nvPicPr>
          <p:cNvPr id="114692" name="Picture 3" descr="images.jpg"/>
          <p:cNvPicPr>
            <a:picLocks noChangeAspect="1"/>
          </p:cNvPicPr>
          <p:nvPr/>
        </p:nvPicPr>
        <p:blipFill>
          <a:blip r:embed="rId2" cstate="print"/>
          <a:srcRect/>
          <a:stretch>
            <a:fillRect/>
          </a:stretch>
        </p:blipFill>
        <p:spPr bwMode="auto">
          <a:xfrm>
            <a:off x="11353800" y="2743200"/>
            <a:ext cx="2286000" cy="1247775"/>
          </a:xfrm>
          <a:prstGeom prst="rect">
            <a:avLst/>
          </a:prstGeom>
          <a:noFill/>
          <a:ln w="9525">
            <a:noFill/>
            <a:miter lim="800000"/>
            <a:headEnd/>
            <a:tailEnd/>
          </a:ln>
        </p:spPr>
      </p:pic>
      <p:pic>
        <p:nvPicPr>
          <p:cNvPr id="371714" name="Picture 2" descr="http://creator.keepcalmandcarryon.com/kcp-preview/UhYOKqnAe"/>
          <p:cNvPicPr>
            <a:picLocks noChangeAspect="1" noChangeArrowheads="1"/>
          </p:cNvPicPr>
          <p:nvPr/>
        </p:nvPicPr>
        <p:blipFill>
          <a:blip r:embed="rId3" cstate="print"/>
          <a:srcRect/>
          <a:stretch>
            <a:fillRect/>
          </a:stretch>
        </p:blipFill>
        <p:spPr bwMode="auto">
          <a:xfrm>
            <a:off x="3352800" y="3238500"/>
            <a:ext cx="2571750" cy="36195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indent="0" algn="ctr">
              <a:defRPr/>
            </a:pPr>
            <a:r>
              <a:rPr lang="en-US" dirty="0" smtClean="0"/>
              <a:t>Food Web</a:t>
            </a:r>
            <a:endParaRPr lang="en-US" dirty="0"/>
          </a:p>
        </p:txBody>
      </p:sp>
      <p:sp>
        <p:nvSpPr>
          <p:cNvPr id="98307" name="Content Placeholder 5"/>
          <p:cNvSpPr>
            <a:spLocks noGrp="1"/>
          </p:cNvSpPr>
          <p:nvPr>
            <p:ph sz="half" idx="1"/>
          </p:nvPr>
        </p:nvSpPr>
        <p:spPr/>
        <p:txBody>
          <a:bodyPr/>
          <a:lstStyle/>
          <a:p>
            <a:r>
              <a:rPr lang="en-US" smtClean="0"/>
              <a:t>Heterotrophs – consumers of energy</a:t>
            </a:r>
          </a:p>
          <a:p>
            <a:r>
              <a:rPr lang="en-US" smtClean="0"/>
              <a:t>Primary, secondary, tertiary, quaternary</a:t>
            </a:r>
          </a:p>
        </p:txBody>
      </p:sp>
      <p:sp>
        <p:nvSpPr>
          <p:cNvPr id="98308" name="Content Placeholder 6"/>
          <p:cNvSpPr>
            <a:spLocks noGrp="1"/>
          </p:cNvSpPr>
          <p:nvPr>
            <p:ph sz="half" idx="2"/>
          </p:nvPr>
        </p:nvSpPr>
        <p:spPr/>
        <p:txBody>
          <a:bodyPr/>
          <a:lstStyle/>
          <a:p>
            <a:r>
              <a:rPr lang="en-US" smtClean="0"/>
              <a:t>Autotrophs – producers of energy</a:t>
            </a:r>
          </a:p>
          <a:p>
            <a:r>
              <a:rPr lang="en-US" smtClean="0"/>
              <a:t>Photosynthesis or chemosynthesis</a:t>
            </a:r>
          </a:p>
        </p:txBody>
      </p:sp>
      <p:pic>
        <p:nvPicPr>
          <p:cNvPr id="98309" name="Picture 7" descr="trophiclevels.GIF"/>
          <p:cNvPicPr>
            <a:picLocks noChangeAspect="1"/>
          </p:cNvPicPr>
          <p:nvPr/>
        </p:nvPicPr>
        <p:blipFill>
          <a:blip r:embed="rId2" cstate="print"/>
          <a:srcRect/>
          <a:stretch>
            <a:fillRect/>
          </a:stretch>
        </p:blipFill>
        <p:spPr bwMode="auto">
          <a:xfrm>
            <a:off x="1219200" y="3505200"/>
            <a:ext cx="6851650" cy="310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9982200" y="2743200"/>
            <a:ext cx="4038600" cy="4525963"/>
          </a:xfrm>
        </p:spPr>
        <p:txBody>
          <a:bodyPr/>
          <a:lstStyle/>
          <a:p>
            <a:endParaRPr lang="en-US" dirty="0"/>
          </a:p>
        </p:txBody>
      </p:sp>
      <p:sp>
        <p:nvSpPr>
          <p:cNvPr id="4" name="Content Placeholder 3"/>
          <p:cNvSpPr>
            <a:spLocks noGrp="1"/>
          </p:cNvSpPr>
          <p:nvPr>
            <p:ph sz="half" idx="2"/>
          </p:nvPr>
        </p:nvSpPr>
        <p:spPr>
          <a:xfrm>
            <a:off x="10439400" y="1447800"/>
            <a:ext cx="4038600" cy="4525963"/>
          </a:xfrm>
        </p:spPr>
        <p:txBody>
          <a:bodyPr/>
          <a:lstStyle/>
          <a:p>
            <a:endParaRPr lang="en-US" dirty="0"/>
          </a:p>
        </p:txBody>
      </p:sp>
      <p:pic>
        <p:nvPicPr>
          <p:cNvPr id="443394" name="Picture 2" descr="http://image.slidesharecdn.com/energyincells-101004163617-phpapp02/95/energy-in-cells-3-728.jpg?cb=1286210241"/>
          <p:cNvPicPr>
            <a:picLocks noChangeAspect="1" noChangeArrowheads="1"/>
          </p:cNvPicPr>
          <p:nvPr/>
        </p:nvPicPr>
        <p:blipFill>
          <a:blip r:embed="rId2" cstate="print"/>
          <a:srcRect/>
          <a:stretch>
            <a:fillRect/>
          </a:stretch>
        </p:blipFill>
        <p:spPr bwMode="auto">
          <a:xfrm>
            <a:off x="0" y="0"/>
            <a:ext cx="9144000" cy="702945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defRPr/>
            </a:pPr>
            <a:r>
              <a:rPr lang="en-US" dirty="0" smtClean="0"/>
              <a:t>Energy in an Ecosystem</a:t>
            </a:r>
            <a:endParaRPr lang="en-US" dirty="0"/>
          </a:p>
        </p:txBody>
      </p:sp>
      <p:sp>
        <p:nvSpPr>
          <p:cNvPr id="102403" name="Content Placeholder 2"/>
          <p:cNvSpPr>
            <a:spLocks noGrp="1"/>
          </p:cNvSpPr>
          <p:nvPr>
            <p:ph idx="1"/>
          </p:nvPr>
        </p:nvSpPr>
        <p:spPr>
          <a:xfrm>
            <a:off x="457200" y="1447800"/>
            <a:ext cx="8305800" cy="1981200"/>
          </a:xfrm>
        </p:spPr>
        <p:txBody>
          <a:bodyPr/>
          <a:lstStyle/>
          <a:p>
            <a:r>
              <a:rPr lang="en-US" smtClean="0"/>
              <a:t>Trophic level – feeding level of an organism</a:t>
            </a:r>
          </a:p>
          <a:p>
            <a:r>
              <a:rPr lang="en-US" smtClean="0"/>
              <a:t>Amount of available energy decreases as you move up in trophic level (10% Rule)</a:t>
            </a:r>
          </a:p>
        </p:txBody>
      </p:sp>
      <p:pic>
        <p:nvPicPr>
          <p:cNvPr id="102404" name="Picture 3" descr="10percentrule.jpg"/>
          <p:cNvPicPr>
            <a:picLocks noChangeAspect="1"/>
          </p:cNvPicPr>
          <p:nvPr/>
        </p:nvPicPr>
        <p:blipFill>
          <a:blip r:embed="rId2" cstate="print"/>
          <a:srcRect/>
          <a:stretch>
            <a:fillRect/>
          </a:stretch>
        </p:blipFill>
        <p:spPr bwMode="auto">
          <a:xfrm>
            <a:off x="1782763" y="3409950"/>
            <a:ext cx="5532437" cy="344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4" descr="owl.jpg"/>
          <p:cNvPicPr>
            <a:picLocks noChangeAspect="1"/>
          </p:cNvPicPr>
          <p:nvPr/>
        </p:nvPicPr>
        <p:blipFill>
          <a:blip r:embed="rId2" cstate="print"/>
          <a:srcRect/>
          <a:stretch>
            <a:fillRect/>
          </a:stretch>
        </p:blipFill>
        <p:spPr bwMode="auto">
          <a:xfrm>
            <a:off x="0" y="228600"/>
            <a:ext cx="91440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p:cNvSpPr>
            <a:spLocks noGrp="1"/>
          </p:cNvSpPr>
          <p:nvPr>
            <p:ph sz="half" idx="4294967295"/>
          </p:nvPr>
        </p:nvSpPr>
        <p:spPr>
          <a:xfrm>
            <a:off x="0" y="228600"/>
            <a:ext cx="8686800" cy="5943600"/>
          </a:xfrm>
        </p:spPr>
        <p:txBody>
          <a:bodyPr/>
          <a:lstStyle/>
          <a:p>
            <a:pPr algn="ctr"/>
            <a:r>
              <a:rPr lang="en-US" smtClean="0"/>
              <a:t>Food Web</a:t>
            </a:r>
          </a:p>
          <a:p>
            <a:endParaRPr lang="en-US" smtClean="0"/>
          </a:p>
          <a:p>
            <a:endParaRPr lang="en-US" smtClean="0"/>
          </a:p>
        </p:txBody>
      </p:sp>
      <p:pic>
        <p:nvPicPr>
          <p:cNvPr id="100355" name="Content Placeholder 4" descr="foodweb1.gif"/>
          <p:cNvPicPr>
            <a:picLocks noGrp="1" noChangeAspect="1"/>
          </p:cNvPicPr>
          <p:nvPr>
            <p:ph sz="half" idx="4294967295"/>
          </p:nvPr>
        </p:nvPicPr>
        <p:blipFill>
          <a:blip r:embed="rId2" cstate="print"/>
          <a:srcRect/>
          <a:stretch>
            <a:fillRect/>
          </a:stretch>
        </p:blipFill>
        <p:spPr>
          <a:xfrm>
            <a:off x="0" y="914400"/>
            <a:ext cx="5105400" cy="5403850"/>
          </a:xfrm>
        </p:spPr>
      </p:pic>
      <p:sp>
        <p:nvSpPr>
          <p:cNvPr id="100356" name="TextBox 5"/>
          <p:cNvSpPr txBox="1">
            <a:spLocks noChangeArrowheads="1"/>
          </p:cNvSpPr>
          <p:nvPr/>
        </p:nvSpPr>
        <p:spPr bwMode="auto">
          <a:xfrm>
            <a:off x="5181600" y="304800"/>
            <a:ext cx="3962400" cy="584200"/>
          </a:xfrm>
          <a:prstGeom prst="rect">
            <a:avLst/>
          </a:prstGeom>
          <a:noFill/>
          <a:ln w="9525">
            <a:noFill/>
            <a:miter lim="800000"/>
            <a:headEnd/>
            <a:tailEnd/>
          </a:ln>
        </p:spPr>
        <p:txBody>
          <a:bodyPr>
            <a:spAutoFit/>
          </a:bodyPr>
          <a:lstStyle/>
          <a:p>
            <a:endParaRPr lang="en-US" sz="3200"/>
          </a:p>
        </p:txBody>
      </p:sp>
      <p:sp>
        <p:nvSpPr>
          <p:cNvPr id="8" name="TextBox 7"/>
          <p:cNvSpPr txBox="1"/>
          <p:nvPr/>
        </p:nvSpPr>
        <p:spPr>
          <a:xfrm>
            <a:off x="5867400" y="1143000"/>
            <a:ext cx="2819400" cy="4524315"/>
          </a:xfrm>
          <a:prstGeom prst="rect">
            <a:avLst/>
          </a:prstGeom>
          <a:noFill/>
        </p:spPr>
        <p:txBody>
          <a:bodyPr wrap="square">
            <a:spAutoFit/>
          </a:bodyPr>
          <a:lstStyle/>
          <a:p>
            <a:pPr>
              <a:defRPr/>
            </a:pPr>
            <a:r>
              <a:rPr lang="en-US" sz="3200" dirty="0">
                <a:latin typeface="+mj-lt"/>
              </a:rPr>
              <a:t>Depicts the flow of energy through an </a:t>
            </a:r>
            <a:r>
              <a:rPr lang="en-US" sz="3200" dirty="0" smtClean="0">
                <a:latin typeface="+mj-lt"/>
              </a:rPr>
              <a:t>ecosystem</a:t>
            </a:r>
          </a:p>
          <a:p>
            <a:pPr>
              <a:defRPr/>
            </a:pPr>
            <a:endParaRPr lang="en-US" sz="3200" dirty="0" smtClean="0">
              <a:latin typeface="+mj-lt"/>
            </a:endParaRPr>
          </a:p>
          <a:p>
            <a:pPr>
              <a:defRPr/>
            </a:pPr>
            <a:r>
              <a:rPr lang="en-US" sz="3200" dirty="0" smtClean="0">
                <a:latin typeface="+mj-lt"/>
              </a:rPr>
              <a:t>Where do the decomposers belong?</a:t>
            </a:r>
            <a:endParaRPr lang="en-US" sz="3200"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4962" name="Picture 2" descr="http://www.pointloma.edu/sites/default/files/filemanager/Biology/Grad_Biology/NS_Cartoons/Natural_Selection_-_Stable_Population_1_-_Snakes.JPG"/>
          <p:cNvPicPr>
            <a:picLocks noChangeAspect="1" noChangeArrowheads="1"/>
          </p:cNvPicPr>
          <p:nvPr/>
        </p:nvPicPr>
        <p:blipFill>
          <a:blip r:embed="rId2" cstate="print"/>
          <a:srcRect/>
          <a:stretch>
            <a:fillRect/>
          </a:stretch>
        </p:blipFill>
        <p:spPr bwMode="auto">
          <a:xfrm>
            <a:off x="304800" y="226999"/>
            <a:ext cx="8304704" cy="647860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667</Words>
  <Application>Microsoft Office PowerPoint</Application>
  <PresentationFormat>On-screen Show (4:3)</PresentationFormat>
  <Paragraphs>85</Paragraphs>
  <Slides>38</Slides>
  <Notes>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Apex</vt:lpstr>
      <vt:lpstr>TOPIC 9: ECOLOGY </vt:lpstr>
      <vt:lpstr>Slide 2</vt:lpstr>
      <vt:lpstr>Ecosystem Factors</vt:lpstr>
      <vt:lpstr>Food Web</vt:lpstr>
      <vt:lpstr>Slide 5</vt:lpstr>
      <vt:lpstr>Energy in an Ecosystem</vt:lpstr>
      <vt:lpstr>Slide 7</vt:lpstr>
      <vt:lpstr>Slide 8</vt:lpstr>
      <vt:lpstr>Slide 9</vt:lpstr>
      <vt:lpstr>Detritivores &amp; Decomposers</vt:lpstr>
      <vt:lpstr>Slide 11</vt:lpstr>
      <vt:lpstr>The Water Cycle</vt:lpstr>
      <vt:lpstr>The Carbon Cycle</vt:lpstr>
      <vt:lpstr>Slide 14</vt:lpstr>
      <vt:lpstr>Nitrogen Cycle</vt:lpstr>
      <vt:lpstr>Too much Nitrogen=Algal Blooms</vt:lpstr>
      <vt:lpstr>Community Interactions </vt:lpstr>
      <vt:lpstr>Competition</vt:lpstr>
      <vt:lpstr>Predation  (+/-)</vt:lpstr>
      <vt:lpstr>Symbiosis</vt:lpstr>
      <vt:lpstr>Parasitism (+/-)</vt:lpstr>
      <vt:lpstr>Mutualism (+/+)</vt:lpstr>
      <vt:lpstr>Commensalism (+/0)</vt:lpstr>
      <vt:lpstr>Endemic (Native) vs. Non native Species</vt:lpstr>
      <vt:lpstr>Slide 25</vt:lpstr>
      <vt:lpstr>The road to extinction…</vt:lpstr>
      <vt:lpstr>Succession</vt:lpstr>
      <vt:lpstr>The Greenhouse Effect=Good</vt:lpstr>
      <vt:lpstr>Intensified Greenhouse Effect- comes from additional greenhouse gasses</vt:lpstr>
      <vt:lpstr>What can we do about Global Warming?</vt:lpstr>
      <vt:lpstr>World Population Growth Patterns</vt:lpstr>
      <vt:lpstr>Slide 32</vt:lpstr>
      <vt:lpstr>Biological Magnification of DDT</vt:lpstr>
      <vt:lpstr>Ozone “Hole” Over Antarctica  CFCs – Extra UV rays</vt:lpstr>
      <vt:lpstr>Alternatives to Pesticides</vt:lpstr>
      <vt:lpstr>Can we sustain life on earth?</vt:lpstr>
      <vt:lpstr>Slide 37</vt:lpstr>
      <vt:lpstr>GOOD LUCK!!</vt:lpstr>
    </vt:vector>
  </TitlesOfParts>
  <Company>AASD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9: ECOLOGY </dc:title>
  <dc:creator>hpartsch</dc:creator>
  <cp:lastModifiedBy>hpartsch</cp:lastModifiedBy>
  <cp:revision>1</cp:revision>
  <dcterms:created xsi:type="dcterms:W3CDTF">2016-04-27T13:46:46Z</dcterms:created>
  <dcterms:modified xsi:type="dcterms:W3CDTF">2016-04-27T13:47:37Z</dcterms:modified>
</cp:coreProperties>
</file>